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9" r:id="rId4"/>
    <p:sldId id="260" r:id="rId5"/>
    <p:sldId id="280" r:id="rId6"/>
    <p:sldId id="281" r:id="rId7"/>
    <p:sldId id="282" r:id="rId8"/>
    <p:sldId id="262" r:id="rId9"/>
    <p:sldId id="283" r:id="rId10"/>
    <p:sldId id="263" r:id="rId11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DE8"/>
    <a:srgbClr val="E95D51"/>
    <a:srgbClr val="184E7C"/>
    <a:srgbClr val="23699E"/>
    <a:srgbClr val="EA4C3B"/>
    <a:srgbClr val="18558B"/>
    <a:srgbClr val="3F7E44"/>
    <a:srgbClr val="DF4067"/>
    <a:srgbClr val="53BEE3"/>
    <a:srgbClr val="51A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663" autoAdjust="0"/>
  </p:normalViewPr>
  <p:slideViewPr>
    <p:cSldViewPr snapToGrid="0" snapToObjects="1">
      <p:cViewPr>
        <p:scale>
          <a:sx n="279" d="100"/>
          <a:sy n="279" d="100"/>
        </p:scale>
        <p:origin x="-1688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rgbClr val="E63E3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D623-AD4D-912E-AD5C74F7C6FE}"/>
              </c:ext>
            </c:extLst>
          </c:dPt>
          <c:dPt>
            <c:idx val="1"/>
            <c:bubble3D val="0"/>
            <c:spPr>
              <a:solidFill>
                <a:srgbClr val="DEA83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23-AD4D-912E-AD5C74F7C6FE}"/>
              </c:ext>
            </c:extLst>
          </c:dPt>
          <c:dPt>
            <c:idx val="2"/>
            <c:bubble3D val="0"/>
            <c:spPr>
              <a:solidFill>
                <a:srgbClr val="51A03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D623-AD4D-912E-AD5C74F7C6FE}"/>
              </c:ext>
            </c:extLst>
          </c:dPt>
          <c:dPt>
            <c:idx val="3"/>
            <c:bubble3D val="0"/>
            <c:spPr>
              <a:solidFill>
                <a:srgbClr val="C6342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623-AD4D-912E-AD5C74F7C6FE}"/>
              </c:ext>
            </c:extLst>
          </c:dPt>
          <c:dPt>
            <c:idx val="4"/>
            <c:bubble3D val="0"/>
            <c:spPr>
              <a:solidFill>
                <a:srgbClr val="EA3F33"/>
              </a:solidFill>
              <a:ln w="19050">
                <a:solidFill>
                  <a:srgbClr val="EB1C2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D623-AD4D-912E-AD5C74F7C6FE}"/>
              </c:ext>
            </c:extLst>
          </c:dPt>
          <c:dPt>
            <c:idx val="5"/>
            <c:bubble3D val="0"/>
            <c:spPr>
              <a:solidFill>
                <a:srgbClr val="53BEE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623-AD4D-912E-AD5C74F7C6FE}"/>
              </c:ext>
            </c:extLst>
          </c:dPt>
          <c:dPt>
            <c:idx val="6"/>
            <c:bubble3D val="0"/>
            <c:spPr>
              <a:solidFill>
                <a:srgbClr val="A22B4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D623-AD4D-912E-AD5C74F7C6FE}"/>
              </c:ext>
            </c:extLst>
          </c:dPt>
          <c:dPt>
            <c:idx val="7"/>
            <c:bubble3D val="0"/>
            <c:spPr>
              <a:solidFill>
                <a:srgbClr val="DF406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623-AD4D-912E-AD5C74F7C6FE}"/>
              </c:ext>
            </c:extLst>
          </c:dPt>
          <c:dPt>
            <c:idx val="8"/>
            <c:bubble3D val="0"/>
            <c:spPr>
              <a:solidFill>
                <a:srgbClr val="F29C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D623-AD4D-912E-AD5C74F7C6FE}"/>
              </c:ext>
            </c:extLst>
          </c:dPt>
          <c:dPt>
            <c:idx val="9"/>
            <c:bubble3D val="0"/>
            <c:spPr>
              <a:solidFill>
                <a:srgbClr val="3F7E4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623-AD4D-912E-AD5C74F7C6FE}"/>
              </c:ext>
            </c:extLst>
          </c:dPt>
          <c:cat>
            <c:strRef>
              <c:f>Sheet1!$A$2:$A$11</c:f>
              <c:strCache>
                <c:ptCount val="10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  <c:pt idx="6">
                  <c:v>7th qtr</c:v>
                </c:pt>
                <c:pt idx="7">
                  <c:v>8th qtr</c:v>
                </c:pt>
                <c:pt idx="8">
                  <c:v>9th qtr</c:v>
                </c:pt>
                <c:pt idx="9">
                  <c:v>10th qtr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23-AD4D-912E-AD5C74F7C6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99FE7C3-02E3-EE44-BB16-9DBD8B01694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76849D-2315-DC48-B38A-B13350704E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2DD5D-6863-B640-A246-81A6050E3AC3}" type="datetimeFigureOut">
              <a:rPr lang="en-US" smtClean="0"/>
              <a:t>3/27/21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63623C-C361-7E4C-88DB-7E525D9DC45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D5E61F-BED0-114F-83AD-CB79233AC1C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BD788-1814-164E-BDD8-BA3B50D5C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9793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274B1-CD01-A840-8DB3-8CBFD21DF46E}" type="datetimeFigureOut">
              <a:rPr lang="en-US" smtClean="0"/>
              <a:t>3/27/21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22E3F-67EA-904A-B6FE-549F1EEB0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646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C22E3F-67EA-904A-B6FE-549F1EEB09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634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C22E3F-67EA-904A-B6FE-549F1EEB09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27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000A-2C95-AD4D-9257-D5F75705BE48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9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C84-10C7-0647-B0E9-187F9D9FE43A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6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5447-EE2D-1446-AD2F-E057BC106BBD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52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A2865-B666-C846-BB1B-DDFD78D17F22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9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36D4-7314-0F4A-84B7-6262BAD80C95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74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C608B-C72A-3444-B1E1-23C48422D17E}" type="datetime1">
              <a:rPr lang="en-US" smtClean="0"/>
              <a:t>3/27/21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77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ADD8-A84B-CB4B-8278-FCE36D4B2588}" type="datetime1">
              <a:rPr lang="en-US" smtClean="0"/>
              <a:t>3/27/21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BF63-B53D-634E-9BE5-A91F70E26D55}" type="datetime1">
              <a:rPr lang="en-US" smtClean="0"/>
              <a:t>3/27/21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4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37A79-B29D-4346-896F-D8BD102E3B8C}" type="datetime1">
              <a:rPr lang="en-US" smtClean="0"/>
              <a:t>3/27/21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5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E9F-1E57-2C41-B91E-DC03EA15AAE0}" type="datetime1">
              <a:rPr lang="en-US" smtClean="0"/>
              <a:t>3/27/21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2D917-3973-7D40-97E8-5B5CEFA75475}" type="datetime1">
              <a:rPr lang="en-US" smtClean="0"/>
              <a:t>3/27/21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9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08D52-79C3-3248-8AB4-FEA72374DC86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5592-D882-914A-B8DD-AC1F8A32B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svg"/><Relationship Id="rId7" Type="http://schemas.openxmlformats.org/officeDocument/2006/relationships/image" Target="../media/image45.svg"/><Relationship Id="rId12" Type="http://schemas.openxmlformats.org/officeDocument/2006/relationships/image" Target="../media/image37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39.svg"/><Relationship Id="rId5" Type="http://schemas.openxmlformats.org/officeDocument/2006/relationships/image" Target="../media/image43.svg"/><Relationship Id="rId10" Type="http://schemas.openxmlformats.org/officeDocument/2006/relationships/image" Target="../media/image38.png"/><Relationship Id="rId4" Type="http://schemas.openxmlformats.org/officeDocument/2006/relationships/image" Target="../media/image42.png"/><Relationship Id="rId9" Type="http://schemas.openxmlformats.org/officeDocument/2006/relationships/image" Target="../media/image4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chart" Target="../charts/chart1.xml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jp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7.png"/><Relationship Id="rId18" Type="http://schemas.openxmlformats.org/officeDocument/2006/relationships/image" Target="../media/image32.sv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17" Type="http://schemas.openxmlformats.org/officeDocument/2006/relationships/image" Target="../media/image31.png"/><Relationship Id="rId2" Type="http://schemas.openxmlformats.org/officeDocument/2006/relationships/image" Target="../media/image5.jpg"/><Relationship Id="rId16" Type="http://schemas.openxmlformats.org/officeDocument/2006/relationships/image" Target="../media/image30.svg"/><Relationship Id="rId20" Type="http://schemas.openxmlformats.org/officeDocument/2006/relationships/image" Target="../media/image34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svg"/><Relationship Id="rId19" Type="http://schemas.openxmlformats.org/officeDocument/2006/relationships/image" Target="../media/image33.png"/><Relationship Id="rId4" Type="http://schemas.openxmlformats.org/officeDocument/2006/relationships/image" Target="../media/image18.svg"/><Relationship Id="rId9" Type="http://schemas.openxmlformats.org/officeDocument/2006/relationships/image" Target="../media/image23.png"/><Relationship Id="rId14" Type="http://schemas.openxmlformats.org/officeDocument/2006/relationships/image" Target="../media/image28.svg"/><Relationship Id="rId22" Type="http://schemas.openxmlformats.org/officeDocument/2006/relationships/image" Target="../media/image3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CAC055D-CB63-5C45-94E6-AEC74E26595F}"/>
              </a:ext>
            </a:extLst>
          </p:cNvPr>
          <p:cNvSpPr/>
          <p:nvPr/>
        </p:nvSpPr>
        <p:spPr>
          <a:xfrm>
            <a:off x="2121509" y="1185163"/>
            <a:ext cx="707922" cy="7462921"/>
          </a:xfrm>
          <a:prstGeom prst="roundRect">
            <a:avLst/>
          </a:prstGeom>
          <a:solidFill>
            <a:srgbClr val="F261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9F15429-3085-BD42-812E-42CB37A5DF84}"/>
              </a:ext>
            </a:extLst>
          </p:cNvPr>
          <p:cNvSpPr/>
          <p:nvPr/>
        </p:nvSpPr>
        <p:spPr>
          <a:xfrm>
            <a:off x="4072224" y="1181361"/>
            <a:ext cx="707922" cy="6795262"/>
          </a:xfrm>
          <a:prstGeom prst="roundRect">
            <a:avLst/>
          </a:prstGeom>
          <a:solidFill>
            <a:srgbClr val="FFB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F934749-684F-2046-83C3-784E9B22B2B5}"/>
              </a:ext>
            </a:extLst>
          </p:cNvPr>
          <p:cNvSpPr/>
          <p:nvPr/>
        </p:nvSpPr>
        <p:spPr>
          <a:xfrm>
            <a:off x="1096019" y="1185163"/>
            <a:ext cx="707922" cy="6111749"/>
          </a:xfrm>
          <a:prstGeom prst="roundRect">
            <a:avLst/>
          </a:prstGeom>
          <a:solidFill>
            <a:srgbClr val="1769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219FB0-B39E-7C4B-9AFC-1E915B78BCCF}"/>
              </a:ext>
            </a:extLst>
          </p:cNvPr>
          <p:cNvSpPr/>
          <p:nvPr/>
        </p:nvSpPr>
        <p:spPr>
          <a:xfrm>
            <a:off x="0" y="284408"/>
            <a:ext cx="6858000" cy="781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382D303-FE54-884E-B525-FCADF152FC66}"/>
              </a:ext>
            </a:extLst>
          </p:cNvPr>
          <p:cNvSpPr/>
          <p:nvPr/>
        </p:nvSpPr>
        <p:spPr>
          <a:xfrm>
            <a:off x="4974425" y="1185163"/>
            <a:ext cx="707922" cy="6611621"/>
          </a:xfrm>
          <a:prstGeom prst="roundRect">
            <a:avLst/>
          </a:prstGeom>
          <a:solidFill>
            <a:srgbClr val="179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8C54F4-2682-4745-9399-52DBC1937F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247" b="5247"/>
          <a:stretch/>
        </p:blipFill>
        <p:spPr>
          <a:xfrm>
            <a:off x="345091" y="304305"/>
            <a:ext cx="6194930" cy="646903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22FB7A2-7432-0047-8D9B-9B2AF236DDA7}"/>
              </a:ext>
            </a:extLst>
          </p:cNvPr>
          <p:cNvSpPr/>
          <p:nvPr/>
        </p:nvSpPr>
        <p:spPr>
          <a:xfrm>
            <a:off x="3088595" y="1185163"/>
            <a:ext cx="707922" cy="7201663"/>
          </a:xfrm>
          <a:prstGeom prst="roundRect">
            <a:avLst/>
          </a:prstGeom>
          <a:solidFill>
            <a:srgbClr val="DC4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picture containing window&#10;&#10;Description automatically generated">
            <a:extLst>
              <a:ext uri="{FF2B5EF4-FFF2-40B4-BE49-F238E27FC236}">
                <a16:creationId xmlns:a16="http://schemas.microsoft.com/office/drawing/2014/main" id="{BE5B3854-D330-CC4D-B322-774A91FD2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849" y="2272602"/>
            <a:ext cx="4572000" cy="4572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8A8EE03-8B67-8748-8F7A-0FD660FB18EC}"/>
              </a:ext>
            </a:extLst>
          </p:cNvPr>
          <p:cNvCxnSpPr/>
          <p:nvPr/>
        </p:nvCxnSpPr>
        <p:spPr>
          <a:xfrm>
            <a:off x="2242319" y="3918857"/>
            <a:ext cx="2373361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A4ED03F-2E97-E642-8E67-35093C1E533A}"/>
              </a:ext>
            </a:extLst>
          </p:cNvPr>
          <p:cNvSpPr txBox="1"/>
          <p:nvPr/>
        </p:nvSpPr>
        <p:spPr>
          <a:xfrm>
            <a:off x="3117621" y="8537577"/>
            <a:ext cx="33265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>
                <a:latin typeface="Roboto" panose="02000000000000000000" pitchFamily="2" charset="0"/>
                <a:ea typeface="Roboto" panose="02000000000000000000" pitchFamily="2" charset="0"/>
              </a:rPr>
              <a:t>Ninguna</a:t>
            </a:r>
            <a:r>
              <a:rPr lang="en-US" sz="1100" b="1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b="1">
                <a:latin typeface="Roboto" panose="02000000000000000000" pitchFamily="2" charset="0"/>
                <a:ea typeface="Roboto" panose="02000000000000000000" pitchFamily="2" charset="0"/>
              </a:rPr>
              <a:t> es </a:t>
            </a:r>
            <a:r>
              <a:rPr lang="en-US" sz="1100" b="1" err="1">
                <a:latin typeface="Roboto" panose="02000000000000000000" pitchFamily="2" charset="0"/>
                <a:ea typeface="Roboto" panose="02000000000000000000" pitchFamily="2" charset="0"/>
              </a:rPr>
              <a:t>justificable</a:t>
            </a:r>
            <a:endParaRPr lang="en-US" sz="1100" b="1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b="1">
                <a:latin typeface="Roboto" panose="02000000000000000000" pitchFamily="2" charset="0"/>
                <a:ea typeface="Roboto" panose="02000000000000000000" pitchFamily="2" charset="0"/>
              </a:rPr>
              <a:t>Toda </a:t>
            </a:r>
            <a:r>
              <a:rPr lang="en-US" sz="1100" b="1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b="1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b="1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b="1">
                <a:latin typeface="Roboto" panose="02000000000000000000" pitchFamily="2" charset="0"/>
                <a:ea typeface="Roboto" panose="02000000000000000000" pitchFamily="2" charset="0"/>
              </a:rPr>
              <a:t> se </a:t>
            </a:r>
            <a:r>
              <a:rPr lang="en-US" sz="1100" b="1" err="1">
                <a:latin typeface="Roboto" panose="02000000000000000000" pitchFamily="2" charset="0"/>
                <a:ea typeface="Roboto" panose="02000000000000000000" pitchFamily="2" charset="0"/>
              </a:rPr>
              <a:t>puede</a:t>
            </a:r>
            <a:r>
              <a:rPr lang="en-US" sz="1100" b="1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err="1">
                <a:latin typeface="Roboto" panose="02000000000000000000" pitchFamily="2" charset="0"/>
                <a:ea typeface="Roboto" panose="02000000000000000000" pitchFamily="2" charset="0"/>
              </a:rPr>
              <a:t>prevenir</a:t>
            </a:r>
            <a:endParaRPr lang="en-US" sz="1100" b="1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4984A18-65E8-114E-B089-428F5BCF401F}"/>
              </a:ext>
            </a:extLst>
          </p:cNvPr>
          <p:cNvSpPr/>
          <p:nvPr/>
        </p:nvSpPr>
        <p:spPr>
          <a:xfrm>
            <a:off x="1132571" y="2258373"/>
            <a:ext cx="4496558" cy="4510853"/>
          </a:xfrm>
          <a:prstGeom prst="ellipse">
            <a:avLst/>
          </a:prstGeom>
          <a:solidFill>
            <a:schemeClr val="bg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>
              <a:solidFill>
                <a:schemeClr val="tx1"/>
              </a:solidFill>
              <a:latin typeface="Roboto Thin" panose="02000000000000000000" pitchFamily="2" charset="0"/>
              <a:ea typeface="Roboto Thin" panose="02000000000000000000" pitchFamily="2" charset="0"/>
              <a:cs typeface="Ravie" panose="020F0502020204030204" pitchFamily="34" charset="0"/>
            </a:endParaRPr>
          </a:p>
          <a:p>
            <a:pPr algn="ctr"/>
            <a:endParaRPr lang="en-US" sz="1600">
              <a:solidFill>
                <a:schemeClr val="tx1"/>
              </a:solidFill>
            </a:endParaRPr>
          </a:p>
          <a:p>
            <a:pPr algn="ctr"/>
            <a:endParaRPr lang="en-US" sz="1600" b="1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4400" b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2030</a:t>
            </a:r>
            <a:r>
              <a:rPr lang="en-US" sz="44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algn="ctr"/>
            <a:r>
              <a:rPr lang="en-US" sz="1400" b="1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Cómo</a:t>
            </a:r>
            <a:r>
              <a:rPr lang="en-US" sz="14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b="1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resaltar</a:t>
            </a:r>
            <a:r>
              <a:rPr lang="en-US" sz="14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400" b="1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prácticas</a:t>
            </a:r>
            <a:r>
              <a:rPr lang="en-US" sz="14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b="1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prometedoras</a:t>
            </a:r>
            <a:r>
              <a:rPr lang="en-US" sz="14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400" b="1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4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la </a:t>
            </a:r>
            <a:r>
              <a:rPr lang="en-US" sz="1400" b="1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4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400" b="1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4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</a:p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45C215-CD5C-A94D-8278-7BDE3251BD11}"/>
              </a:ext>
            </a:extLst>
          </p:cNvPr>
          <p:cNvSpPr txBox="1"/>
          <p:nvPr/>
        </p:nvSpPr>
        <p:spPr>
          <a:xfrm rot="16200000">
            <a:off x="3570502" y="7128290"/>
            <a:ext cx="14959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err="1"/>
              <a:t>violenceagainstchildren.un.org</a:t>
            </a:r>
            <a:endParaRPr lang="en-US" sz="800" b="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6D16570-347F-7341-AA01-5EC5E1BBCCD7}"/>
              </a:ext>
            </a:extLst>
          </p:cNvPr>
          <p:cNvSpPr/>
          <p:nvPr/>
        </p:nvSpPr>
        <p:spPr>
          <a:xfrm>
            <a:off x="1526122" y="3557604"/>
            <a:ext cx="37094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200" dirty="0">
                <a:latin typeface="Roboto" panose="02000000000000000000" pitchFamily="2" charset="0"/>
                <a:ea typeface="Roboto" panose="02000000000000000000" pitchFamily="2" charset="0"/>
              </a:rPr>
              <a:t>Revisiones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200" dirty="0" err="1">
                <a:latin typeface="Roboto" panose="02000000000000000000" pitchFamily="2" charset="0"/>
                <a:ea typeface="Roboto" panose="02000000000000000000" pitchFamily="2" charset="0"/>
              </a:rPr>
              <a:t>nacionales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200" dirty="0" err="1">
                <a:latin typeface="Roboto" panose="02000000000000000000" pitchFamily="2" charset="0"/>
                <a:ea typeface="Roboto" panose="02000000000000000000" pitchFamily="2" charset="0"/>
              </a:rPr>
              <a:t>voluntarias</a:t>
            </a:r>
            <a:endParaRPr lang="en-US" sz="1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201BE4-6C32-44D2-A0ED-BFE3E7032E4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773519" y="5638085"/>
            <a:ext cx="3214661" cy="47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65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49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33D80A-8417-374F-9257-6ECBDCB1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91788" y="8657167"/>
            <a:ext cx="1543050" cy="486833"/>
          </a:xfrm>
        </p:spPr>
        <p:txBody>
          <a:bodyPr/>
          <a:lstStyle/>
          <a:p>
            <a:fld id="{FD315592-D882-914A-B8DD-AC1F8A32BE34}" type="slidenum">
              <a:rPr lang="en-US" smtClean="0">
                <a:latin typeface="Roboto" panose="02000000000000000000" pitchFamily="2" charset="0"/>
                <a:ea typeface="Roboto" panose="02000000000000000000" pitchFamily="2" charset="0"/>
              </a:rPr>
              <a:t>10</a:t>
            </a:fld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1DB9933-084F-494E-92DD-0A132BEF28E5}"/>
              </a:ext>
            </a:extLst>
          </p:cNvPr>
          <p:cNvSpPr/>
          <p:nvPr/>
        </p:nvSpPr>
        <p:spPr>
          <a:xfrm>
            <a:off x="914399" y="67117"/>
            <a:ext cx="5967412" cy="1517640"/>
          </a:xfrm>
          <a:prstGeom prst="rect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i="1" dirty="0" err="1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Avances</a:t>
            </a:r>
            <a:r>
              <a:rPr lang="en-US" sz="2400" b="1" i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y </a:t>
            </a:r>
            <a:r>
              <a:rPr lang="en-US" sz="2400" b="1" i="1" dirty="0" err="1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prácticas</a:t>
            </a:r>
            <a:r>
              <a:rPr lang="en-US" sz="2400" b="1" i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prometedoras</a:t>
            </a:r>
            <a:endParaRPr lang="en-US" sz="2400" b="1" i="1" dirty="0"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Existe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una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guía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detallada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ayudar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Estados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miembros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adoptar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enfoque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basado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derechos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dirigido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la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También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existe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creciente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conjunto de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evidencias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qué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intervenciones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enfoques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son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más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efectivos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eliminar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Se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insta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Estados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miembros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destacar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acciones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emprendidas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previstas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este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ámbito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sus RNV.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Esto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podría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incluir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información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siguientes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elementos</a:t>
            </a:r>
            <a:r>
              <a:rPr lang="en-US" sz="11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ctr"/>
            <a:endParaRPr lang="en-US" sz="11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63001B4-57F0-425B-A7B3-A6C536388A7F}"/>
              </a:ext>
            </a:extLst>
          </p:cNvPr>
          <p:cNvSpPr/>
          <p:nvPr/>
        </p:nvSpPr>
        <p:spPr>
          <a:xfrm>
            <a:off x="326626" y="1677404"/>
            <a:ext cx="1583454" cy="1468622"/>
          </a:xfrm>
          <a:prstGeom prst="ellipse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D9CDD70-3F41-450C-83BC-5FAD6819321E}"/>
              </a:ext>
            </a:extLst>
          </p:cNvPr>
          <p:cNvSpPr/>
          <p:nvPr/>
        </p:nvSpPr>
        <p:spPr>
          <a:xfrm>
            <a:off x="326626" y="3474499"/>
            <a:ext cx="1583454" cy="1468622"/>
          </a:xfrm>
          <a:prstGeom prst="ellipse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2605A1E-FC6F-4BCC-ACE5-C3BBD6373828}"/>
              </a:ext>
            </a:extLst>
          </p:cNvPr>
          <p:cNvSpPr/>
          <p:nvPr/>
        </p:nvSpPr>
        <p:spPr>
          <a:xfrm>
            <a:off x="317219" y="5377293"/>
            <a:ext cx="1583454" cy="1468622"/>
          </a:xfrm>
          <a:prstGeom prst="ellipse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77C5BB6-4FE6-429D-B0D5-6B60EA854C9E}"/>
              </a:ext>
            </a:extLst>
          </p:cNvPr>
          <p:cNvSpPr/>
          <p:nvPr/>
        </p:nvSpPr>
        <p:spPr>
          <a:xfrm>
            <a:off x="317219" y="7348640"/>
            <a:ext cx="1583454" cy="1468622"/>
          </a:xfrm>
          <a:prstGeom prst="ellipse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DDF90-FDD1-4815-B4B1-03BFF83C6039}"/>
              </a:ext>
            </a:extLst>
          </p:cNvPr>
          <p:cNvSpPr txBox="1"/>
          <p:nvPr/>
        </p:nvSpPr>
        <p:spPr>
          <a:xfrm>
            <a:off x="2235200" y="1658088"/>
            <a:ext cx="4244694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>
                <a:latin typeface="Roboto" panose="02000000000000000000" pitchFamily="2" charset="0"/>
                <a:ea typeface="Roboto" panose="02000000000000000000" pitchFamily="2" charset="0"/>
              </a:rPr>
              <a:t>Datos</a:t>
            </a:r>
            <a:endParaRPr lang="en-US" sz="2000" b="1" i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¿Se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están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recopilando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datos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cualitativos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cuantitativos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oportunos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calidad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desglosados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incluidos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factores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riesgo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protección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y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situaciones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? ¿Se dan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conocer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intervenciones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través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mejores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evidencias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disponibles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?</a:t>
            </a:r>
          </a:p>
          <a:p>
            <a:endParaRPr lang="en-US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09BE2C-7114-4A8F-A87A-16C64614BD5C}"/>
              </a:ext>
            </a:extLst>
          </p:cNvPr>
          <p:cNvSpPr txBox="1"/>
          <p:nvPr/>
        </p:nvSpPr>
        <p:spPr>
          <a:xfrm>
            <a:off x="2235200" y="3474499"/>
            <a:ext cx="42446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>
                <a:latin typeface="Roboto" panose="02000000000000000000" pitchFamily="2" charset="0"/>
                <a:ea typeface="Roboto" panose="02000000000000000000" pitchFamily="2" charset="0"/>
              </a:rPr>
              <a:t>Presupuesto</a:t>
            </a:r>
            <a:endParaRPr lang="en-US" sz="2000" b="1" i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2000" b="1" i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¿Se ha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calculado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su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totalidad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costo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implementación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marco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integral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políticas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con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suficientes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recursos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financieros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humanos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técnicos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asignados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garantizar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ejecución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?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932F25-28EC-41F2-9306-6245DC84E434}"/>
              </a:ext>
            </a:extLst>
          </p:cNvPr>
          <p:cNvSpPr txBox="1"/>
          <p:nvPr/>
        </p:nvSpPr>
        <p:spPr>
          <a:xfrm>
            <a:off x="2387599" y="5450352"/>
            <a:ext cx="409229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>
                <a:latin typeface="Roboto" panose="02000000000000000000" pitchFamily="2" charset="0"/>
                <a:ea typeface="Roboto" panose="02000000000000000000" pitchFamily="2" charset="0"/>
              </a:rPr>
              <a:t>Participación</a:t>
            </a:r>
            <a:r>
              <a:rPr lang="en-US" sz="2000" b="1" i="1" dirty="0">
                <a:latin typeface="Roboto" panose="02000000000000000000" pitchFamily="2" charset="0"/>
                <a:ea typeface="Roboto" panose="02000000000000000000" pitchFamily="2" charset="0"/>
              </a:rPr>
              <a:t>¿ </a:t>
            </a:r>
          </a:p>
          <a:p>
            <a:pPr algn="ctr"/>
            <a:endParaRPr lang="en-US" sz="2000" i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Se ha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incorporado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participación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significativa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ética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diseño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ejecución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evaluación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marco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políticas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?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D75AB11-5EB7-4F90-8426-FD1A386189C4}"/>
              </a:ext>
            </a:extLst>
          </p:cNvPr>
          <p:cNvSpPr txBox="1"/>
          <p:nvPr/>
        </p:nvSpPr>
        <p:spPr>
          <a:xfrm>
            <a:off x="2387599" y="6812732"/>
            <a:ext cx="409229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>
                <a:latin typeface="Roboto" panose="02000000000000000000" pitchFamily="2" charset="0"/>
                <a:ea typeface="Roboto" panose="02000000000000000000" pitchFamily="2" charset="0"/>
              </a:rPr>
              <a:t>Alianzas</a:t>
            </a:r>
            <a:endParaRPr lang="en-US" sz="2000" b="1" i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¿Se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están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creando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o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fortaleciendo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alianzas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amplias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nivel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nacional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local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abordar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reuniendo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juntos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autoridades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públicas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sociedad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civil, el sector privado,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organizaciones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comunitarias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organizaciones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religiosas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el sector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académico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medios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comunicación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? ¿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Participa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su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Estado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activamente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alianzas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mundiales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trabajan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fin a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?</a:t>
            </a:r>
          </a:p>
        </p:txBody>
      </p:sp>
      <p:pic>
        <p:nvPicPr>
          <p:cNvPr id="10" name="Graphic 9" descr="Bar graph with upward trend">
            <a:extLst>
              <a:ext uri="{FF2B5EF4-FFF2-40B4-BE49-F238E27FC236}">
                <a16:creationId xmlns:a16="http://schemas.microsoft.com/office/drawing/2014/main" id="{1A90FB61-8DBC-4D79-80E7-4FA7070343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1746" y="1933222"/>
            <a:ext cx="914400" cy="914400"/>
          </a:xfrm>
          <a:prstGeom prst="rect">
            <a:avLst/>
          </a:prstGeom>
        </p:spPr>
      </p:pic>
      <p:pic>
        <p:nvPicPr>
          <p:cNvPr id="12" name="Graphic 11" descr="Dollar">
            <a:extLst>
              <a:ext uri="{FF2B5EF4-FFF2-40B4-BE49-F238E27FC236}">
                <a16:creationId xmlns:a16="http://schemas.microsoft.com/office/drawing/2014/main" id="{DF387D6F-18DE-4587-9CC2-BF9DEA11C8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1153" y="3787391"/>
            <a:ext cx="914400" cy="914400"/>
          </a:xfrm>
          <a:prstGeom prst="rect">
            <a:avLst/>
          </a:prstGeom>
        </p:spPr>
      </p:pic>
      <p:pic>
        <p:nvPicPr>
          <p:cNvPr id="14" name="Graphic 13" descr="Teacher">
            <a:extLst>
              <a:ext uri="{FF2B5EF4-FFF2-40B4-BE49-F238E27FC236}">
                <a16:creationId xmlns:a16="http://schemas.microsoft.com/office/drawing/2014/main" id="{52C06F4F-7531-47F5-8BBD-A7097D46B4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1153" y="5729849"/>
            <a:ext cx="914400" cy="914400"/>
          </a:xfrm>
          <a:prstGeom prst="rect">
            <a:avLst/>
          </a:prstGeom>
        </p:spPr>
      </p:pic>
      <p:pic>
        <p:nvPicPr>
          <p:cNvPr id="16" name="Graphic 15" descr="Handshake">
            <a:extLst>
              <a:ext uri="{FF2B5EF4-FFF2-40B4-BE49-F238E27FC236}">
                <a16:creationId xmlns:a16="http://schemas.microsoft.com/office/drawing/2014/main" id="{01A817E2-E7EA-49D8-BDF5-BF80646249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9577" y="7712811"/>
            <a:ext cx="914400" cy="914400"/>
          </a:xfrm>
          <a:prstGeom prst="rect">
            <a:avLst/>
          </a:prstGeom>
        </p:spPr>
      </p:pic>
      <p:pic>
        <p:nvPicPr>
          <p:cNvPr id="17" name="Graphic 16" descr="Monitor outline">
            <a:extLst>
              <a:ext uri="{FF2B5EF4-FFF2-40B4-BE49-F238E27FC236}">
                <a16:creationId xmlns:a16="http://schemas.microsoft.com/office/drawing/2014/main" id="{4472F589-E6EB-4746-AF7D-B90C88C9BE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0" y="326738"/>
            <a:ext cx="914400" cy="914400"/>
          </a:xfrm>
          <a:prstGeom prst="rect">
            <a:avLst/>
          </a:prstGeom>
        </p:spPr>
      </p:pic>
      <p:pic>
        <p:nvPicPr>
          <p:cNvPr id="18" name="Picture 1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4D3C0CE-B59F-FA4B-89D8-22A47D0D7B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7792" y="516789"/>
            <a:ext cx="678815" cy="39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5490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F168FE3-AFFE-064E-A9FD-F86E4B7B8BEB}"/>
              </a:ext>
            </a:extLst>
          </p:cNvPr>
          <p:cNvSpPr/>
          <p:nvPr/>
        </p:nvSpPr>
        <p:spPr>
          <a:xfrm rot="18979421">
            <a:off x="1834351" y="985802"/>
            <a:ext cx="312524" cy="1440000"/>
          </a:xfrm>
          <a:prstGeom prst="roundRect">
            <a:avLst/>
          </a:prstGeom>
          <a:solidFill>
            <a:srgbClr val="179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800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9654FB-0935-064F-B8BA-8A73358CD866}"/>
              </a:ext>
            </a:extLst>
          </p:cNvPr>
          <p:cNvSpPr txBox="1"/>
          <p:nvPr/>
        </p:nvSpPr>
        <p:spPr>
          <a:xfrm>
            <a:off x="270230" y="3260204"/>
            <a:ext cx="269317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B6BB4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Najat </a:t>
            </a:r>
            <a:r>
              <a:rPr lang="en-US" b="1" dirty="0" err="1">
                <a:solidFill>
                  <a:srgbClr val="9B6BB4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Maalla</a:t>
            </a:r>
            <a:r>
              <a:rPr lang="en-US" b="1" dirty="0">
                <a:solidFill>
                  <a:srgbClr val="9B6BB4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9B6BB4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M’jid</a:t>
            </a:r>
            <a:endParaRPr lang="en-US" b="1" dirty="0">
              <a:solidFill>
                <a:srgbClr val="9B6BB4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4D25BA2-C9E8-8F45-A595-DFA56522E21B}"/>
              </a:ext>
            </a:extLst>
          </p:cNvPr>
          <p:cNvSpPr/>
          <p:nvPr/>
        </p:nvSpPr>
        <p:spPr>
          <a:xfrm rot="18916119">
            <a:off x="1432360" y="978333"/>
            <a:ext cx="313200" cy="2054793"/>
          </a:xfrm>
          <a:prstGeom prst="roundRect">
            <a:avLst/>
          </a:prstGeom>
          <a:solidFill>
            <a:srgbClr val="C10B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77CB24A-F5BD-8C4C-8D0E-067052365033}"/>
              </a:ext>
            </a:extLst>
          </p:cNvPr>
          <p:cNvSpPr/>
          <p:nvPr/>
        </p:nvSpPr>
        <p:spPr>
          <a:xfrm rot="18979421">
            <a:off x="718721" y="1859506"/>
            <a:ext cx="312524" cy="1440000"/>
          </a:xfrm>
          <a:prstGeom prst="roundRect">
            <a:avLst/>
          </a:prstGeom>
          <a:solidFill>
            <a:srgbClr val="1769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EA0734BE-61B0-ED46-B608-8967716BA771}"/>
              </a:ext>
            </a:extLst>
          </p:cNvPr>
          <p:cNvSpPr/>
          <p:nvPr/>
        </p:nvSpPr>
        <p:spPr>
          <a:xfrm rot="18961735">
            <a:off x="1067785" y="1256768"/>
            <a:ext cx="313200" cy="2054793"/>
          </a:xfrm>
          <a:prstGeom prst="roundRect">
            <a:avLst/>
          </a:prstGeom>
          <a:solidFill>
            <a:srgbClr val="FFB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23285E68-B101-ED45-BAD9-0B7C63E57F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91"/>
          <a:stretch/>
        </p:blipFill>
        <p:spPr>
          <a:xfrm>
            <a:off x="694852" y="1478150"/>
            <a:ext cx="1295761" cy="1163136"/>
          </a:xfrm>
          <a:prstGeom prst="rect">
            <a:avLst/>
          </a:prstGeom>
          <a:effectLst>
            <a:softEdge rad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A170F7-D428-2849-8A5E-A0FBDCA58924}"/>
              </a:ext>
            </a:extLst>
          </p:cNvPr>
          <p:cNvSpPr txBox="1"/>
          <p:nvPr/>
        </p:nvSpPr>
        <p:spPr>
          <a:xfrm>
            <a:off x="398365" y="3618672"/>
            <a:ext cx="258704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Special Representative of the Secretary-General on Violence against Children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C606A0-0826-F745-9063-FDE62A3C7312}"/>
              </a:ext>
            </a:extLst>
          </p:cNvPr>
          <p:cNvSpPr txBox="1"/>
          <p:nvPr/>
        </p:nvSpPr>
        <p:spPr>
          <a:xfrm>
            <a:off x="3037181" y="566447"/>
            <a:ext cx="295111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63B7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INTRODUCCIÓN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22D802-7E7F-5F4C-93DB-CB496D4F5AA2}"/>
              </a:ext>
            </a:extLst>
          </p:cNvPr>
          <p:cNvSpPr txBox="1"/>
          <p:nvPr/>
        </p:nvSpPr>
        <p:spPr>
          <a:xfrm>
            <a:off x="2582046" y="939458"/>
            <a:ext cx="3861388" cy="78790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protección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es un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elemento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medular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Convención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Derechos del Niño y una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obligación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deben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cumplir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Miembros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medida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arranca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"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Década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acción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hacia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logro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ODS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aquí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2030",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comunidades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mundo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están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uniendo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acelerar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esfuerzos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miras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alcanzar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ODS.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logro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ODS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ayudará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riesgo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vida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brindará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respuestas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efectivas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sus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víctimas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 Al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mismo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tiempo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no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alcanzar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metas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ODS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relacionadas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-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especialmente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meta 16.2 -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obstaculizará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progreso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social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económico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Agenda 2030 para el Desarrollo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Sostenible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celebración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del 75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aniversario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Unidas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2020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brinda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una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oportunidad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única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aumentar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impulso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hacia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realización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del derecho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vivir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libres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comunidad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internacional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debe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asegurarse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que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estén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frente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centro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discusiones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sean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participantes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activos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toma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decisiones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dan forma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su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mundo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</a:p>
          <a:p>
            <a:r>
              <a:rPr lang="en-US" sz="1100" b="1" dirty="0">
                <a:latin typeface="Roboto" panose="02000000000000000000" pitchFamily="2" charset="0"/>
                <a:ea typeface="Roboto" panose="02000000000000000000" pitchFamily="2" charset="0"/>
              </a:rPr>
              <a:t>ODS y la </a:t>
            </a:r>
            <a:r>
              <a:rPr lang="en-US" sz="1100" b="1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b="1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b="1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endParaRPr lang="en-US" sz="11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11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Los 17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Desarrollo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Sostenible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afectan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vida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una forma u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otra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tanto que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impulsores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abarcan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entornos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políticos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económicos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sociales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culturales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nota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informativa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tiene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como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objetivo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ayudar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miembros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preparación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sus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informes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voluntarios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nacionales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 (IVN)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destacando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cómo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ODS y el fin de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están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estrechamente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vinculados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Exhorta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miembros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utilizar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sus IVN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informar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prácticas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iniciativas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prometedoras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demuestren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puede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prevenir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La Agenda 2030 para el Desarrollo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Sostenible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tiene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metas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clave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destinadas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fin a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diferentes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así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como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metas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abordar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factores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impulsan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pobreza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desigualdad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género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cambio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climático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desastres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naturales y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discriminación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social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hacen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sean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más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vulnerables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diversas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incluida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trata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personas. </a:t>
            </a:r>
            <a:endParaRPr lang="en-US" sz="1100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4BFCE6-13BA-3642-A617-5FD064C368C5}"/>
              </a:ext>
            </a:extLst>
          </p:cNvPr>
          <p:cNvSpPr txBox="1"/>
          <p:nvPr/>
        </p:nvSpPr>
        <p:spPr>
          <a:xfrm>
            <a:off x="3014694" y="2970957"/>
            <a:ext cx="358580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599B232-6E08-714D-A57D-CAC0AD2D6EA0}"/>
              </a:ext>
            </a:extLst>
          </p:cNvPr>
          <p:cNvSpPr/>
          <p:nvPr/>
        </p:nvSpPr>
        <p:spPr>
          <a:xfrm>
            <a:off x="3037181" y="5895642"/>
            <a:ext cx="3585804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43269C-5E41-3544-82C7-EC5028B7E26C}"/>
              </a:ext>
            </a:extLst>
          </p:cNvPr>
          <p:cNvSpPr/>
          <p:nvPr/>
        </p:nvSpPr>
        <p:spPr>
          <a:xfrm>
            <a:off x="3037800" y="4430882"/>
            <a:ext cx="3585804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D7E598-835A-D942-9341-2F122EC8D278}"/>
              </a:ext>
            </a:extLst>
          </p:cNvPr>
          <p:cNvSpPr/>
          <p:nvPr/>
        </p:nvSpPr>
        <p:spPr>
          <a:xfrm>
            <a:off x="264745" y="3680862"/>
            <a:ext cx="289644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Representante</a:t>
            </a:r>
            <a:r>
              <a:rPr lang="en-GB" sz="1100" dirty="0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Especial del </a:t>
            </a:r>
          </a:p>
          <a:p>
            <a:r>
              <a:rPr lang="en-GB" sz="1100" dirty="0" err="1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Secretario</a:t>
            </a:r>
            <a:r>
              <a:rPr lang="en-GB" sz="1100" dirty="0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General de la ONU</a:t>
            </a:r>
          </a:p>
          <a:p>
            <a:r>
              <a:rPr lang="en-GB" sz="1100" dirty="0" err="1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GB" sz="1100" dirty="0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GB" sz="1100" dirty="0" err="1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GB" sz="1100" dirty="0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GB" sz="1100" dirty="0" err="1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GB" sz="1100" dirty="0">
                <a:solidFill>
                  <a:srgbClr val="666D9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n-US" sz="1100" dirty="0">
              <a:solidFill>
                <a:srgbClr val="666D9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07F2A-16D2-E940-B58D-D36AA6E7FA6F}"/>
              </a:ext>
            </a:extLst>
          </p:cNvPr>
          <p:cNvSpPr txBox="1"/>
          <p:nvPr/>
        </p:nvSpPr>
        <p:spPr>
          <a:xfrm>
            <a:off x="552226" y="8780354"/>
            <a:ext cx="50786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1. https://</a:t>
            </a:r>
            <a:r>
              <a:rPr lang="en-US" sz="8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violenceagainstchildren.un.org</a:t>
            </a:r>
            <a:r>
              <a:rPr lang="en-US" sz="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/sites/</a:t>
            </a:r>
            <a:r>
              <a:rPr lang="en-US" sz="8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violenceagainstchildren.un.org</a:t>
            </a:r>
            <a:r>
              <a:rPr lang="en-US" sz="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/files/2020/</a:t>
            </a:r>
            <a:r>
              <a:rPr lang="en-US" sz="8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vnr_doc_final.pdf</a:t>
            </a:r>
            <a:endParaRPr lang="en-US" sz="8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F251854-7667-4B6A-80D1-32A4C4321428}"/>
              </a:ext>
            </a:extLst>
          </p:cNvPr>
          <p:cNvSpPr/>
          <p:nvPr/>
        </p:nvSpPr>
        <p:spPr>
          <a:xfrm>
            <a:off x="0" y="8768812"/>
            <a:ext cx="6858000" cy="369333"/>
          </a:xfrm>
          <a:prstGeom prst="rect">
            <a:avLst/>
          </a:prstGeom>
          <a:solidFill>
            <a:srgbClr val="1C22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E5865431-9BA4-C84B-A809-B926C0094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56995" y="8687446"/>
            <a:ext cx="1543050" cy="486833"/>
          </a:xfrm>
        </p:spPr>
        <p:txBody>
          <a:bodyPr/>
          <a:lstStyle/>
          <a:p>
            <a:fld id="{FD315592-D882-914A-B8DD-AC1F8A32BE34}" type="slidenum">
              <a:rPr lang="en-US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</a:t>
            </a:fld>
            <a:endParaRPr lang="en-US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75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tx1">
              <a:lumMod val="85000"/>
            </a:schemeClr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93EF0A5-FA1C-C749-A79A-D7D5B1D799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929371"/>
              </p:ext>
            </p:extLst>
          </p:nvPr>
        </p:nvGraphicFramePr>
        <p:xfrm>
          <a:off x="-909437" y="2624088"/>
          <a:ext cx="8349146" cy="5566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9F2A50C5-1BBD-3545-9242-A971CB2D606B}"/>
              </a:ext>
            </a:extLst>
          </p:cNvPr>
          <p:cNvSpPr/>
          <p:nvPr/>
        </p:nvSpPr>
        <p:spPr>
          <a:xfrm>
            <a:off x="0" y="-176842"/>
            <a:ext cx="6858000" cy="1387990"/>
          </a:xfrm>
          <a:prstGeom prst="rect">
            <a:avLst/>
          </a:prstGeom>
          <a:solidFill>
            <a:srgbClr val="1C22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161D8E-36B4-F645-B4DB-847B78ECF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1088" y="8603063"/>
            <a:ext cx="1543050" cy="486833"/>
          </a:xfrm>
        </p:spPr>
        <p:txBody>
          <a:bodyPr/>
          <a:lstStyle/>
          <a:p>
            <a:fld id="{FD315592-D882-914A-B8DD-AC1F8A32BE34}" type="slidenum">
              <a:rPr lang="en-US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</a:t>
            </a:fld>
            <a:endParaRPr lang="en-US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1921E4-C6F0-436E-A9A8-46E98FEB5DB0}"/>
              </a:ext>
            </a:extLst>
          </p:cNvPr>
          <p:cNvSpPr txBox="1"/>
          <p:nvPr/>
        </p:nvSpPr>
        <p:spPr>
          <a:xfrm>
            <a:off x="-5116" y="54104"/>
            <a:ext cx="68505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latin typeface="Roboto" panose="02000000000000000000" pitchFamily="2" charset="0"/>
                <a:ea typeface="Roboto" panose="02000000000000000000" pitchFamily="2" charset="0"/>
              </a:rPr>
              <a:t>Crear</a:t>
            </a: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2800" b="1" dirty="0" err="1">
                <a:latin typeface="Roboto" panose="02000000000000000000" pitchFamily="2" charset="0"/>
                <a:ea typeface="Roboto" panose="02000000000000000000" pitchFamily="2" charset="0"/>
              </a:rPr>
              <a:t>entorno</a:t>
            </a: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800" b="1" dirty="0" err="1">
                <a:latin typeface="Roboto" panose="02000000000000000000" pitchFamily="2" charset="0"/>
                <a:ea typeface="Roboto" panose="02000000000000000000" pitchFamily="2" charset="0"/>
              </a:rPr>
              <a:t>seguro</a:t>
            </a: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2800" b="1" dirty="0" err="1">
                <a:latin typeface="Roboto" panose="02000000000000000000" pitchFamily="2" charset="0"/>
                <a:ea typeface="Roboto" panose="02000000000000000000" pitchFamily="2" charset="0"/>
              </a:rPr>
              <a:t>inclusivo</a:t>
            </a: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2800" b="1" dirty="0" err="1">
                <a:latin typeface="Roboto" panose="02000000000000000000" pitchFamily="2" charset="0"/>
                <a:ea typeface="Roboto" panose="02000000000000000000" pitchFamily="2" charset="0"/>
              </a:rPr>
              <a:t>empoderador</a:t>
            </a: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 ¡para </a:t>
            </a:r>
            <a:r>
              <a:rPr lang="en-US" sz="2800" b="1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2800" b="1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!</a:t>
            </a:r>
          </a:p>
          <a:p>
            <a:pPr algn="ctr"/>
            <a:endParaRPr lang="en-US" sz="2400" dirty="0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90B36B77-AA67-4527-B39B-3AEF95139698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1308910" y="2310154"/>
            <a:ext cx="6030" cy="2165290"/>
          </a:xfrm>
          <a:prstGeom prst="straightConnector1">
            <a:avLst/>
          </a:prstGeom>
          <a:ln>
            <a:solidFill>
              <a:srgbClr val="0255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>
            <a:extLst>
              <a:ext uri="{FF2B5EF4-FFF2-40B4-BE49-F238E27FC236}">
                <a16:creationId xmlns:a16="http://schemas.microsoft.com/office/drawing/2014/main" id="{79DC0CF7-03EB-49EC-96E5-ECA5767E4502}"/>
              </a:ext>
            </a:extLst>
          </p:cNvPr>
          <p:cNvSpPr txBox="1"/>
          <p:nvPr/>
        </p:nvSpPr>
        <p:spPr>
          <a:xfrm>
            <a:off x="108638" y="1468056"/>
            <a:ext cx="16920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0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</a:t>
            </a:r>
            <a:r>
              <a:rPr lang="en-US" sz="1000" b="1" dirty="0" err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b="1" dirty="0" err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0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b="1" dirty="0" err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0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000" b="1" dirty="0" err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endParaRPr lang="en-US" sz="1000" b="1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1000" b="1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0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Metas:</a:t>
            </a:r>
          </a:p>
          <a:p>
            <a:endParaRPr lang="en-US" sz="1000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16.1</a:t>
            </a:r>
          </a:p>
          <a:p>
            <a:r>
              <a:rPr lang="en-US" sz="900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16.2</a:t>
            </a:r>
          </a:p>
          <a:p>
            <a:endParaRPr lang="en-US" sz="1000" dirty="0">
              <a:solidFill>
                <a:schemeClr val="accent1"/>
              </a:solidFill>
            </a:endParaRPr>
          </a:p>
        </p:txBody>
      </p:sp>
      <p:graphicFrame>
        <p:nvGraphicFramePr>
          <p:cNvPr id="210" name="Table 209">
            <a:extLst>
              <a:ext uri="{FF2B5EF4-FFF2-40B4-BE49-F238E27FC236}">
                <a16:creationId xmlns:a16="http://schemas.microsoft.com/office/drawing/2014/main" id="{2BB03BCB-57E1-4CFF-882F-71454D7AC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752952"/>
              </p:ext>
            </p:extLst>
          </p:nvPr>
        </p:nvGraphicFramePr>
        <p:xfrm>
          <a:off x="4968876" y="2103335"/>
          <a:ext cx="1821708" cy="93666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0438">
                  <a:extLst>
                    <a:ext uri="{9D8B030D-6E8A-4147-A177-3AD203B41FA5}">
                      <a16:colId xmlns:a16="http://schemas.microsoft.com/office/drawing/2014/main" val="2810838418"/>
                    </a:ext>
                  </a:extLst>
                </a:gridCol>
                <a:gridCol w="304337">
                  <a:extLst>
                    <a:ext uri="{9D8B030D-6E8A-4147-A177-3AD203B41FA5}">
                      <a16:colId xmlns:a16="http://schemas.microsoft.com/office/drawing/2014/main" val="2850332091"/>
                    </a:ext>
                  </a:extLst>
                </a:gridCol>
                <a:gridCol w="313443">
                  <a:extLst>
                    <a:ext uri="{9D8B030D-6E8A-4147-A177-3AD203B41FA5}">
                      <a16:colId xmlns:a16="http://schemas.microsoft.com/office/drawing/2014/main" val="2741532611"/>
                    </a:ext>
                  </a:extLst>
                </a:gridCol>
                <a:gridCol w="276539">
                  <a:extLst>
                    <a:ext uri="{9D8B030D-6E8A-4147-A177-3AD203B41FA5}">
                      <a16:colId xmlns:a16="http://schemas.microsoft.com/office/drawing/2014/main" val="1216837057"/>
                    </a:ext>
                  </a:extLst>
                </a:gridCol>
                <a:gridCol w="329738">
                  <a:extLst>
                    <a:ext uri="{9D8B030D-6E8A-4147-A177-3AD203B41FA5}">
                      <a16:colId xmlns:a16="http://schemas.microsoft.com/office/drawing/2014/main" val="4140884188"/>
                    </a:ext>
                  </a:extLst>
                </a:gridCol>
                <a:gridCol w="307213">
                  <a:extLst>
                    <a:ext uri="{9D8B030D-6E8A-4147-A177-3AD203B41FA5}">
                      <a16:colId xmlns:a16="http://schemas.microsoft.com/office/drawing/2014/main" val="3397161504"/>
                    </a:ext>
                  </a:extLst>
                </a:gridCol>
              </a:tblGrid>
              <a:tr h="270384">
                <a:tc>
                  <a:txBody>
                    <a:bodyPr/>
                    <a:lstStyle/>
                    <a:p>
                      <a:pPr marL="81280" marR="0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9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  <a:p>
                      <a:pPr marL="81280" marR="0">
                        <a:lnSpc>
                          <a:spcPct val="107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9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09855" marR="0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  <a:p>
                      <a:pPr marL="109855" marR="0">
                        <a:lnSpc>
                          <a:spcPct val="107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7155" marR="0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  <a:p>
                      <a:pPr marL="97155" marR="0">
                        <a:lnSpc>
                          <a:spcPct val="107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80" marR="0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  <a:p>
                      <a:pPr marL="43180" marR="0">
                        <a:lnSpc>
                          <a:spcPct val="107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4.7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910" marR="0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10.2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  <a:p>
                      <a:pPr marL="41910" marR="0">
                        <a:lnSpc>
                          <a:spcPct val="107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5560" marR="0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13.3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  <a:p>
                      <a:pPr marL="35560" marR="0">
                        <a:lnSpc>
                          <a:spcPct val="107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16.3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631816"/>
                  </a:ext>
                </a:extLst>
              </a:tr>
              <a:tr h="150163">
                <a:tc>
                  <a:txBody>
                    <a:bodyPr/>
                    <a:lstStyle/>
                    <a:p>
                      <a:pPr marL="70485" marR="46990" algn="ctr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9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7465" algn="r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0010" marR="50165" algn="ctr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9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80" marR="0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4.A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910" marR="0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11.1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2860" marR="22860" algn="ctr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16.7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5727787"/>
                  </a:ext>
                </a:extLst>
              </a:tr>
              <a:tr h="149342">
                <a:tc>
                  <a:txBody>
                    <a:bodyPr/>
                    <a:lstStyle/>
                    <a:p>
                      <a:pPr marL="65405" marR="46990" algn="ctr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41910" algn="r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1915" marR="50165" algn="ctr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6990" marR="0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5.1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910" marR="0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11.2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955" marR="24765" algn="ctr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16.9</a:t>
                      </a:r>
                      <a:endParaRPr lang="en-US" sz="9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6670752"/>
                  </a:ext>
                </a:extLst>
              </a:tr>
              <a:tr h="149256">
                <a:tc>
                  <a:txBody>
                    <a:bodyPr/>
                    <a:lstStyle/>
                    <a:p>
                      <a:pPr marL="70485" marR="38100" algn="ctr">
                        <a:lnSpc>
                          <a:spcPts val="149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sz="9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41910" algn="r">
                        <a:lnSpc>
                          <a:spcPts val="149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9215" marR="50165" algn="ctr">
                        <a:lnSpc>
                          <a:spcPts val="149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4.1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085" marR="0">
                        <a:lnSpc>
                          <a:spcPts val="149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6.1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910" marR="0">
                        <a:lnSpc>
                          <a:spcPts val="149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079277"/>
                  </a:ext>
                </a:extLst>
              </a:tr>
              <a:tr h="139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39370" algn="r">
                        <a:lnSpc>
                          <a:spcPts val="139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2550" marR="48895" algn="ctr">
                        <a:lnSpc>
                          <a:spcPts val="139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4.2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085" marR="0">
                        <a:lnSpc>
                          <a:spcPts val="139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6.2</a:t>
                      </a:r>
                      <a:endParaRPr lang="en-US" sz="90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1910" marR="0">
                        <a:lnSpc>
                          <a:spcPts val="139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679C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11.7</a:t>
                      </a:r>
                      <a:endParaRPr lang="en-US" sz="9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526032"/>
                  </a:ext>
                </a:extLst>
              </a:tr>
            </a:tbl>
          </a:graphicData>
        </a:graphic>
      </p:graphicFrame>
      <p:sp>
        <p:nvSpPr>
          <p:cNvPr id="211" name="Rectangle 2">
            <a:extLst>
              <a:ext uri="{FF2B5EF4-FFF2-40B4-BE49-F238E27FC236}">
                <a16:creationId xmlns:a16="http://schemas.microsoft.com/office/drawing/2014/main" id="{925DB670-79C4-4580-AD0A-05382BD22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9768" y="1469408"/>
            <a:ext cx="3550439" cy="68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3958" tIns="65067" rIns="615756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err="1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Factores</a:t>
            </a:r>
            <a:r>
              <a:rPr lang="en-US" altLang="en-US" sz="1000" b="1" dirty="0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altLang="en-US" sz="1000" b="1" dirty="0" err="1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impulsores</a:t>
            </a:r>
            <a:r>
              <a:rPr lang="en-US" altLang="en-US" sz="1000" b="1" dirty="0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altLang="en-US" sz="1000" b="1" dirty="0" err="1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r>
              <a:rPr lang="en-US" altLang="en-US" sz="1000" b="1" dirty="0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altLang="en-US" sz="1000" b="1" dirty="0" err="1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altLang="en-US" sz="1000" b="1" dirty="0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la </a:t>
            </a:r>
            <a:r>
              <a:rPr lang="en-US" altLang="en-US" sz="1000" b="1" dirty="0" err="1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altLang="en-US" sz="1000" b="1" dirty="0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>
                <a:solidFill>
                  <a:srgbClr val="E4233A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	       </a:t>
            </a:r>
            <a:r>
              <a:rPr lang="en-US" altLang="en-US" sz="1000" dirty="0">
                <a:solidFill>
                  <a:srgbClr val="00679C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Metas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679C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: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</a:t>
            </a:r>
          </a:p>
        </p:txBody>
      </p: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A4A494C4-D3EA-4D46-BF09-B206721F52B9}"/>
              </a:ext>
            </a:extLst>
          </p:cNvPr>
          <p:cNvCxnSpPr>
            <a:cxnSpLocks/>
          </p:cNvCxnSpPr>
          <p:nvPr/>
        </p:nvCxnSpPr>
        <p:spPr>
          <a:xfrm flipV="1">
            <a:off x="4500647" y="2178615"/>
            <a:ext cx="0" cy="860163"/>
          </a:xfrm>
          <a:prstGeom prst="straightConnector1">
            <a:avLst/>
          </a:prstGeom>
          <a:ln>
            <a:solidFill>
              <a:srgbClr val="EB1C2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0264A0E3-F7A5-4F67-89E2-81F75193DE9D}"/>
              </a:ext>
            </a:extLst>
          </p:cNvPr>
          <p:cNvCxnSpPr>
            <a:cxnSpLocks/>
          </p:cNvCxnSpPr>
          <p:nvPr/>
        </p:nvCxnSpPr>
        <p:spPr>
          <a:xfrm>
            <a:off x="5401911" y="7189996"/>
            <a:ext cx="0" cy="485783"/>
          </a:xfrm>
          <a:prstGeom prst="straightConnector1">
            <a:avLst/>
          </a:prstGeom>
          <a:ln>
            <a:solidFill>
              <a:srgbClr val="C31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Rectangle 2">
            <a:extLst>
              <a:ext uri="{FF2B5EF4-FFF2-40B4-BE49-F238E27FC236}">
                <a16:creationId xmlns:a16="http://schemas.microsoft.com/office/drawing/2014/main" id="{73BC5C0E-A0E1-4C9E-B8A4-A766A5F8B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2131" y="7660039"/>
            <a:ext cx="2737578" cy="211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3958" tIns="65067" rIns="615756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spcBef>
                <a:spcPts val="1330"/>
              </a:spcBef>
            </a:pPr>
            <a:r>
              <a:rPr lang="en-US" sz="1000" b="1" kern="0" dirty="0">
                <a:solidFill>
                  <a:srgbClr val="C3182B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1000" b="1" kern="0" dirty="0" err="1">
                <a:solidFill>
                  <a:srgbClr val="C318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000" b="1" kern="0" dirty="0">
                <a:solidFill>
                  <a:srgbClr val="C318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kern="0" dirty="0" err="1">
                <a:solidFill>
                  <a:srgbClr val="C318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específicas</a:t>
            </a:r>
            <a:r>
              <a:rPr lang="en-US" sz="1000" b="1" kern="0" dirty="0">
                <a:solidFill>
                  <a:srgbClr val="C318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b="1" kern="0" dirty="0" err="1">
                <a:solidFill>
                  <a:srgbClr val="C318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endParaRPr lang="en-US" sz="1000" b="1" kern="0" dirty="0">
              <a:solidFill>
                <a:srgbClr val="C3182B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C388F4F9-69B9-44AB-A25C-B301CF223FD8}"/>
              </a:ext>
            </a:extLst>
          </p:cNvPr>
          <p:cNvSpPr txBox="1"/>
          <p:nvPr/>
        </p:nvSpPr>
        <p:spPr>
          <a:xfrm>
            <a:off x="-71114" y="8483291"/>
            <a:ext cx="5390936" cy="777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115" marR="15875" indent="-5080">
              <a:lnSpc>
                <a:spcPct val="108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Si no </a:t>
            </a:r>
            <a:r>
              <a:rPr lang="en-US" sz="1400" b="1" dirty="0" err="1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ponemos</a:t>
            </a:r>
            <a:r>
              <a:rPr lang="en-US" sz="1400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fin a </a:t>
            </a:r>
            <a:r>
              <a:rPr lang="en-US" sz="1400" b="1" dirty="0" err="1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todas</a:t>
            </a:r>
            <a:r>
              <a:rPr lang="en-US" sz="1400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las </a:t>
            </a:r>
            <a:r>
              <a:rPr lang="en-US" sz="1400" b="1" dirty="0" err="1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formas</a:t>
            </a:r>
            <a:r>
              <a:rPr lang="en-US" sz="1400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violencia</a:t>
            </a:r>
            <a:r>
              <a:rPr lang="en-US" sz="1400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contra los </a:t>
            </a:r>
            <a:r>
              <a:rPr lang="en-US" sz="1400" b="1" dirty="0" err="1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niños</a:t>
            </a:r>
            <a:r>
              <a:rPr lang="en-US" sz="1400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, ¡11 de los 17 ODS no se </a:t>
            </a:r>
            <a:r>
              <a:rPr lang="en-US" sz="1400" b="1" dirty="0" err="1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pueden</a:t>
            </a:r>
            <a:r>
              <a:rPr lang="en-US" sz="1400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cumplir</a:t>
            </a:r>
            <a:r>
              <a:rPr lang="en-US" sz="1400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!</a:t>
            </a:r>
            <a:br>
              <a:rPr lang="en-US" sz="1400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endParaRPr lang="en-U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73BFCA8-7C69-BE40-B872-FBC497770DE4}"/>
              </a:ext>
            </a:extLst>
          </p:cNvPr>
          <p:cNvSpPr/>
          <p:nvPr/>
        </p:nvSpPr>
        <p:spPr>
          <a:xfrm>
            <a:off x="1724884" y="3955603"/>
            <a:ext cx="3206262" cy="32062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7" name="Picture 196">
            <a:extLst>
              <a:ext uri="{FF2B5EF4-FFF2-40B4-BE49-F238E27FC236}">
                <a16:creationId xmlns:a16="http://schemas.microsoft.com/office/drawing/2014/main" id="{8F50C75D-2300-4679-A499-11DFB90EB06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26970" y="4556076"/>
            <a:ext cx="1612945" cy="1528053"/>
          </a:xfrm>
          <a:prstGeom prst="rect">
            <a:avLst/>
          </a:prstGeom>
        </p:spPr>
      </p:pic>
      <p:sp>
        <p:nvSpPr>
          <p:cNvPr id="7" name="Donut 6">
            <a:extLst>
              <a:ext uri="{FF2B5EF4-FFF2-40B4-BE49-F238E27FC236}">
                <a16:creationId xmlns:a16="http://schemas.microsoft.com/office/drawing/2014/main" id="{914C0F40-78F8-B748-AEF6-C3958BB56845}"/>
              </a:ext>
            </a:extLst>
          </p:cNvPr>
          <p:cNvSpPr/>
          <p:nvPr/>
        </p:nvSpPr>
        <p:spPr>
          <a:xfrm>
            <a:off x="1422311" y="3648991"/>
            <a:ext cx="3623007" cy="3623007"/>
          </a:xfrm>
          <a:prstGeom prst="donut">
            <a:avLst>
              <a:gd name="adj" fmla="val 14793"/>
            </a:avLst>
          </a:prstGeom>
          <a:solidFill>
            <a:srgbClr val="2369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CB14D2C-B11C-4066-BA8A-C50EF6B1ED3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9734585">
            <a:off x="1111490" y="4415015"/>
            <a:ext cx="841373" cy="841373"/>
          </a:xfrm>
          <a:prstGeom prst="rect">
            <a:avLst/>
          </a:prstGeom>
        </p:spPr>
      </p:pic>
      <p:sp>
        <p:nvSpPr>
          <p:cNvPr id="48" name="Donut 47">
            <a:extLst>
              <a:ext uri="{FF2B5EF4-FFF2-40B4-BE49-F238E27FC236}">
                <a16:creationId xmlns:a16="http://schemas.microsoft.com/office/drawing/2014/main" id="{C4D8DF3D-D421-E44F-B322-46347A03E14D}"/>
              </a:ext>
            </a:extLst>
          </p:cNvPr>
          <p:cNvSpPr/>
          <p:nvPr/>
        </p:nvSpPr>
        <p:spPr>
          <a:xfrm>
            <a:off x="1302584" y="3459094"/>
            <a:ext cx="3917008" cy="3917008"/>
          </a:xfrm>
          <a:prstGeom prst="donut">
            <a:avLst>
              <a:gd name="adj" fmla="val 5221"/>
            </a:avLst>
          </a:prstGeom>
          <a:solidFill>
            <a:srgbClr val="2369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650BE-884B-BA4C-AB4E-709796D06D8D}"/>
              </a:ext>
            </a:extLst>
          </p:cNvPr>
          <p:cNvSpPr/>
          <p:nvPr/>
        </p:nvSpPr>
        <p:spPr>
          <a:xfrm>
            <a:off x="5591560" y="7878536"/>
            <a:ext cx="576340" cy="931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ts val="1330"/>
              </a:spcBef>
            </a:pPr>
            <a:r>
              <a:rPr lang="en-US" sz="1000" dirty="0">
                <a:solidFill>
                  <a:srgbClr val="00679C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Metas:                </a:t>
            </a:r>
          </a:p>
          <a:p>
            <a:r>
              <a:rPr lang="en-US" sz="900" dirty="0">
                <a:solidFill>
                  <a:srgbClr val="00679C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4.A                                                                  5.1</a:t>
            </a:r>
          </a:p>
          <a:p>
            <a:r>
              <a:rPr lang="en-US" sz="900" dirty="0">
                <a:solidFill>
                  <a:srgbClr val="00679C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5.2                                                          </a:t>
            </a:r>
          </a:p>
          <a:p>
            <a:r>
              <a:rPr lang="en-US" sz="900" dirty="0">
                <a:solidFill>
                  <a:srgbClr val="00679C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5.3   </a:t>
            </a:r>
          </a:p>
          <a:p>
            <a:r>
              <a:rPr lang="en-US" sz="900" dirty="0">
                <a:solidFill>
                  <a:srgbClr val="00679C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8.7</a:t>
            </a:r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D5A1F8C0-0AF1-4567-8127-93433E6123E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793813" y="2989628"/>
            <a:ext cx="468000" cy="468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B32B0175-BE31-4845-A1FF-9958C01A471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20645275">
            <a:off x="4927088" y="3801765"/>
            <a:ext cx="468000" cy="46800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ECDF9662-1D3E-4AF6-846D-4787D4243EB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 rot="687335">
            <a:off x="4858149" y="6603622"/>
            <a:ext cx="468000" cy="468000"/>
          </a:xfrm>
          <a:prstGeom prst="rect">
            <a:avLst/>
          </a:prstGeom>
        </p:spPr>
      </p:pic>
      <p:pic>
        <p:nvPicPr>
          <p:cNvPr id="153" name="Picture 152">
            <a:extLst>
              <a:ext uri="{FF2B5EF4-FFF2-40B4-BE49-F238E27FC236}">
                <a16:creationId xmlns:a16="http://schemas.microsoft.com/office/drawing/2014/main" id="{24DE8B67-41E9-443B-8434-FC3A753BD32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3720615" y="7378648"/>
            <a:ext cx="468000" cy="468000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id="{A39BF116-B10F-4016-BB67-668E6AF9B962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2357146" y="7375088"/>
            <a:ext cx="468000" cy="468000"/>
          </a:xfrm>
          <a:prstGeom prst="rect">
            <a:avLst/>
          </a:prstGeom>
        </p:spPr>
      </p:pic>
      <p:pic>
        <p:nvPicPr>
          <p:cNvPr id="191" name="Picture 190">
            <a:extLst>
              <a:ext uri="{FF2B5EF4-FFF2-40B4-BE49-F238E27FC236}">
                <a16:creationId xmlns:a16="http://schemas.microsoft.com/office/drawing/2014/main" id="{A9D1880D-5CC6-4E3F-892A-0AADBD512DF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2352269" y="2985968"/>
            <a:ext cx="468000" cy="468000"/>
          </a:xfrm>
          <a:prstGeom prst="rect">
            <a:avLst/>
          </a:prstGeom>
        </p:spPr>
      </p:pic>
      <p:pic>
        <p:nvPicPr>
          <p:cNvPr id="189" name="Picture 188">
            <a:extLst>
              <a:ext uri="{FF2B5EF4-FFF2-40B4-BE49-F238E27FC236}">
                <a16:creationId xmlns:a16="http://schemas.microsoft.com/office/drawing/2014/main" id="{AC22B562-378B-4EEA-A867-E96EC37244DE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 rot="750666">
            <a:off x="1214870" y="3750440"/>
            <a:ext cx="468000" cy="468000"/>
          </a:xfrm>
          <a:prstGeom prst="rect">
            <a:avLst/>
          </a:prstGeom>
        </p:spPr>
      </p:pic>
      <p:pic>
        <p:nvPicPr>
          <p:cNvPr id="181" name="Picture 180">
            <a:extLst>
              <a:ext uri="{FF2B5EF4-FFF2-40B4-BE49-F238E27FC236}">
                <a16:creationId xmlns:a16="http://schemas.microsoft.com/office/drawing/2014/main" id="{569C2B1F-EDC6-461C-B679-991C2D9BC68E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708663" y="5158402"/>
            <a:ext cx="468000" cy="468000"/>
          </a:xfrm>
          <a:prstGeom prst="rect">
            <a:avLst/>
          </a:prstGeom>
        </p:spPr>
      </p:pic>
      <p:pic>
        <p:nvPicPr>
          <p:cNvPr id="171" name="Picture 170">
            <a:extLst>
              <a:ext uri="{FF2B5EF4-FFF2-40B4-BE49-F238E27FC236}">
                <a16:creationId xmlns:a16="http://schemas.microsoft.com/office/drawing/2014/main" id="{5338C7D5-5424-456D-A57D-AE6C5606FFD9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 rot="20895965">
            <a:off x="1172321" y="6561808"/>
            <a:ext cx="468000" cy="468000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421F8995-626C-4ED5-8756-CC1CF276952C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5338051" y="5173136"/>
            <a:ext cx="468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793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ave">
          <a:fgClr>
            <a:schemeClr val="tx1">
              <a:lumMod val="85000"/>
            </a:schemeClr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E9208A9C-3F2C-9840-A7DD-BCBBAA794D1D}"/>
              </a:ext>
            </a:extLst>
          </p:cNvPr>
          <p:cNvSpPr txBox="1">
            <a:spLocks/>
          </p:cNvSpPr>
          <p:nvPr/>
        </p:nvSpPr>
        <p:spPr>
          <a:xfrm>
            <a:off x="370113" y="8174107"/>
            <a:ext cx="4360691" cy="1951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EAC887-F9D6-FC40-96FD-19A8C345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4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4FB506-3FFC-4707-B642-0032E30388DC}"/>
              </a:ext>
            </a:extLst>
          </p:cNvPr>
          <p:cNvSpPr/>
          <p:nvPr/>
        </p:nvSpPr>
        <p:spPr>
          <a:xfrm>
            <a:off x="-14514" y="2882999"/>
            <a:ext cx="6872514" cy="590949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Formas</a:t>
            </a:r>
            <a:r>
              <a:rPr lang="en-US" sz="2000" dirty="0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</a:t>
            </a: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específicas</a:t>
            </a:r>
            <a:r>
              <a:rPr lang="en-US" sz="2000" dirty="0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de </a:t>
            </a: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violencia</a:t>
            </a:r>
            <a:endParaRPr lang="en-US" sz="2000" dirty="0">
              <a:solidFill>
                <a:srgbClr val="EA3F33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245AA3-839E-4162-8445-7077274111EB}"/>
              </a:ext>
            </a:extLst>
          </p:cNvPr>
          <p:cNvSpPr/>
          <p:nvPr/>
        </p:nvSpPr>
        <p:spPr>
          <a:xfrm>
            <a:off x="0" y="8922389"/>
            <a:ext cx="6872514" cy="290101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>
              <a:solidFill>
                <a:srgbClr val="EA3F33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CF3A05-E25B-46AC-BEC2-E6D1AD4A35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5085" y="1841584"/>
            <a:ext cx="867600" cy="867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B9AC6D-C72D-4831-B6E9-00711F03ACD3}"/>
              </a:ext>
            </a:extLst>
          </p:cNvPr>
          <p:cNvSpPr txBox="1"/>
          <p:nvPr/>
        </p:nvSpPr>
        <p:spPr>
          <a:xfrm>
            <a:off x="1087076" y="2033278"/>
            <a:ext cx="5515335" cy="769441"/>
          </a:xfrm>
          <a:prstGeom prst="rect">
            <a:avLst/>
          </a:prstGeom>
          <a:solidFill>
            <a:srgbClr val="02558B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16.1 -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significativamente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correspondientes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tasas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mortalidad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mundo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16.2 -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fin al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maltrato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explotación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trata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tortura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634B674-0880-4D5B-94F2-7D01FA5135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19475" y="3630875"/>
            <a:ext cx="867600" cy="8676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8A0688A-4018-499A-ABFF-5C22B887E267}"/>
              </a:ext>
            </a:extLst>
          </p:cNvPr>
          <p:cNvSpPr txBox="1"/>
          <p:nvPr/>
        </p:nvSpPr>
        <p:spPr>
          <a:xfrm>
            <a:off x="1087075" y="3839634"/>
            <a:ext cx="5515335" cy="938719"/>
          </a:xfrm>
          <a:prstGeom prst="rect">
            <a:avLst/>
          </a:prstGeom>
          <a:solidFill>
            <a:srgbClr val="C31F33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escuelas</a:t>
            </a:r>
            <a:r>
              <a:rPr lang="en-US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entre </a:t>
            </a:r>
            <a:r>
              <a:rPr lang="en-US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compañeros</a:t>
            </a:r>
            <a:r>
              <a:rPr lang="en-US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incluido</a:t>
            </a:r>
            <a:r>
              <a:rPr lang="en-US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acoso</a:t>
            </a:r>
            <a:r>
              <a:rPr lang="en-US" sz="1100" dirty="0">
                <a:solidFill>
                  <a:schemeClr val="accent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escolar</a:t>
            </a: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4. A -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Construir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adecuar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instalaciones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educativas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tengan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cuenta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necesidades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las personas con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discapacidad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diferencias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género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y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ofrezcan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entornos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aprendizaje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seguros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no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violentos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inclusivos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eficaces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endParaRPr lang="en-US" sz="1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A4D1C52-D97A-46B6-BFBF-C8276F2B617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37282" y="4950935"/>
            <a:ext cx="867600" cy="8676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2D00C6D-D3C9-47CC-8FC7-94A46F4E74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1652" y="6325364"/>
            <a:ext cx="867600" cy="8676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FFD4CE8-828C-4D53-9D21-B609DF50B3AD}"/>
              </a:ext>
            </a:extLst>
          </p:cNvPr>
          <p:cNvSpPr txBox="1"/>
          <p:nvPr/>
        </p:nvSpPr>
        <p:spPr>
          <a:xfrm>
            <a:off x="1105382" y="5110794"/>
            <a:ext cx="5515335" cy="1107996"/>
          </a:xfrm>
          <a:prstGeom prst="rect">
            <a:avLst/>
          </a:prstGeom>
          <a:solidFill>
            <a:srgbClr val="EF402B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mujeres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niñas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5.1 -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fin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discriminación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mujeres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mundo</a:t>
            </a:r>
            <a:endParaRPr lang="en-US" sz="1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5. 2 -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Eliminar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mujeres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ámbitos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público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privado,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incluidas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trata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explotación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sexual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otros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tipos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explotación</a:t>
            </a:r>
            <a:endParaRPr lang="en-US" sz="1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8FABD6-D92E-4ED2-84A8-B93E1DA419BF}"/>
              </a:ext>
            </a:extLst>
          </p:cNvPr>
          <p:cNvSpPr txBox="1"/>
          <p:nvPr/>
        </p:nvSpPr>
        <p:spPr>
          <a:xfrm>
            <a:off x="1104882" y="6566379"/>
            <a:ext cx="5488408" cy="600164"/>
          </a:xfrm>
          <a:prstGeom prst="rect">
            <a:avLst/>
          </a:prstGeom>
          <a:solidFill>
            <a:srgbClr val="EF402B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Prácticas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nocivas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5.3 -  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Eliminar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prácticas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nocivas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como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matrimonio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infantil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precoz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forzado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mutilación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genital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femenina</a:t>
            </a:r>
            <a:endParaRPr lang="en-US" sz="1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9CCFA64-FE6D-4935-B789-16D1EEAF4F6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37282" y="7537874"/>
            <a:ext cx="867600" cy="8676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16839D6-20C8-4E6C-A6E3-8BAB659CBF24}"/>
              </a:ext>
            </a:extLst>
          </p:cNvPr>
          <p:cNvSpPr txBox="1"/>
          <p:nvPr/>
        </p:nvSpPr>
        <p:spPr>
          <a:xfrm>
            <a:off x="1105382" y="7699793"/>
            <a:ext cx="5515336" cy="1107996"/>
          </a:xfrm>
          <a:prstGeom prst="rect">
            <a:avLst/>
          </a:prstGeom>
          <a:solidFill>
            <a:srgbClr val="8F1838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Trabajo</a:t>
            </a:r>
            <a:r>
              <a:rPr lang="en-US" sz="11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infantil</a:t>
            </a:r>
            <a:endParaRPr lang="en-US" sz="1100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8.7 - 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Adoptar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medidas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inmediatas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eficaces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erradicar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trabajo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forzoso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fin a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contemporáneas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esclavitud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trata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personas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asegurar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prohibición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eliminación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peores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trabajo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infantil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incluidos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reclutamiento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utilización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soldados, y,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aquí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2025,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fin al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trabajo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infantil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sus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endParaRPr lang="en-US" sz="1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BF01D2-DC4E-014A-8C1B-FDD4A4BF6FFF}"/>
              </a:ext>
            </a:extLst>
          </p:cNvPr>
          <p:cNvSpPr/>
          <p:nvPr/>
        </p:nvSpPr>
        <p:spPr>
          <a:xfrm>
            <a:off x="-19470" y="0"/>
            <a:ext cx="6891984" cy="1196351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just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just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Metas de los ODS </a:t>
            </a:r>
            <a:r>
              <a:rPr lang="en-US" sz="20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directamente</a:t>
            </a:r>
            <a:r>
              <a:rPr lang="en-US" sz="20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relacionadas</a:t>
            </a:r>
            <a:r>
              <a:rPr lang="en-US" sz="20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</a:t>
            </a:r>
          </a:p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con la </a:t>
            </a:r>
            <a:r>
              <a:rPr lang="en-US" sz="20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violencia</a:t>
            </a:r>
            <a:r>
              <a:rPr lang="en-US" sz="20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contra los </a:t>
            </a:r>
            <a:r>
              <a:rPr lang="en-US" sz="20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niños</a:t>
            </a:r>
            <a:endParaRPr lang="en-US" sz="20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just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just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91B04A-09DF-6940-AEA1-FE14CDCD9714}"/>
              </a:ext>
            </a:extLst>
          </p:cNvPr>
          <p:cNvSpPr/>
          <p:nvPr/>
        </p:nvSpPr>
        <p:spPr>
          <a:xfrm>
            <a:off x="0" y="1220743"/>
            <a:ext cx="6872514" cy="590949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dirty="0">
              <a:solidFill>
                <a:srgbClr val="EA3F33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rgbClr val="23699E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Poner</a:t>
            </a:r>
            <a:r>
              <a:rPr lang="en-US" sz="2000" dirty="0">
                <a:solidFill>
                  <a:srgbClr val="23699E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fin a </a:t>
            </a:r>
            <a:r>
              <a:rPr lang="en-US" sz="2000" dirty="0" err="1">
                <a:solidFill>
                  <a:srgbClr val="23699E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todas</a:t>
            </a:r>
            <a:r>
              <a:rPr lang="en-US" sz="2000" dirty="0">
                <a:solidFill>
                  <a:srgbClr val="23699E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las </a:t>
            </a:r>
            <a:r>
              <a:rPr lang="en-US" sz="2000" dirty="0" err="1">
                <a:solidFill>
                  <a:srgbClr val="23699E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formas</a:t>
            </a:r>
            <a:r>
              <a:rPr lang="en-US" sz="2000" dirty="0">
                <a:solidFill>
                  <a:srgbClr val="23699E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de </a:t>
            </a:r>
            <a:r>
              <a:rPr lang="en-US" sz="2000" dirty="0" err="1">
                <a:solidFill>
                  <a:srgbClr val="23699E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violencia</a:t>
            </a:r>
            <a:r>
              <a:rPr lang="en-US" sz="2000" dirty="0">
                <a:solidFill>
                  <a:srgbClr val="23699E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contra los </a:t>
            </a:r>
            <a:r>
              <a:rPr lang="en-US" sz="2000" dirty="0" err="1">
                <a:solidFill>
                  <a:srgbClr val="23699E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niños</a:t>
            </a:r>
            <a:endParaRPr lang="en-US" sz="2000" dirty="0">
              <a:solidFill>
                <a:srgbClr val="23699E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dirty="0">
              <a:solidFill>
                <a:srgbClr val="EA3F33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B57ECA5F-BB5C-2447-A1EE-DE70FEA13416}"/>
              </a:ext>
            </a:extLst>
          </p:cNvPr>
          <p:cNvSpPr txBox="1">
            <a:spLocks/>
          </p:cNvSpPr>
          <p:nvPr/>
        </p:nvSpPr>
        <p:spPr>
          <a:xfrm>
            <a:off x="5190327" y="8807789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315592-D882-914A-B8DD-AC1F8A32BE34}" type="slidenum">
              <a:rPr lang="en-US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4</a:t>
            </a:fld>
            <a:endParaRPr lang="en-US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63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2A50C5-1BBD-3545-9242-A971CB2D606B}"/>
              </a:ext>
            </a:extLst>
          </p:cNvPr>
          <p:cNvSpPr/>
          <p:nvPr/>
        </p:nvSpPr>
        <p:spPr>
          <a:xfrm>
            <a:off x="-2857863" y="0"/>
            <a:ext cx="12588240" cy="1066473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Metas de los ODS que </a:t>
            </a:r>
            <a:r>
              <a:rPr lang="en-US" sz="2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abordan</a:t>
            </a: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los </a:t>
            </a:r>
            <a:r>
              <a:rPr lang="en-US" sz="2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factores</a:t>
            </a:r>
            <a:endParaRPr lang="en-US" sz="2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impulsores</a:t>
            </a: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y la </a:t>
            </a:r>
            <a:r>
              <a:rPr lang="en-US" sz="2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vulnerabilidad</a:t>
            </a: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de los </a:t>
            </a:r>
            <a:r>
              <a:rPr lang="en-US" sz="2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niños</a:t>
            </a: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a la </a:t>
            </a:r>
            <a:r>
              <a:rPr lang="en-US" sz="2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violencia</a:t>
            </a:r>
            <a:endParaRPr lang="en-US" sz="2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</a:t>
            </a: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E9208A9C-3F2C-9840-A7DD-BCBBAA794D1D}"/>
              </a:ext>
            </a:extLst>
          </p:cNvPr>
          <p:cNvSpPr txBox="1">
            <a:spLocks/>
          </p:cNvSpPr>
          <p:nvPr/>
        </p:nvSpPr>
        <p:spPr>
          <a:xfrm>
            <a:off x="370113" y="8174107"/>
            <a:ext cx="4360691" cy="1951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EAC887-F9D6-FC40-96FD-19A8C345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5592-D882-914A-B8DD-AC1F8A32BE34}" type="slidenum">
              <a:rPr lang="en-US" smtClean="0"/>
              <a:t>5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4FB506-3FFC-4707-B642-0032E30388DC}"/>
              </a:ext>
            </a:extLst>
          </p:cNvPr>
          <p:cNvSpPr/>
          <p:nvPr/>
        </p:nvSpPr>
        <p:spPr>
          <a:xfrm>
            <a:off x="-28802" y="1142344"/>
            <a:ext cx="6901315" cy="688227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Pobreza</a:t>
            </a:r>
            <a:r>
              <a:rPr lang="en-US" sz="2000" dirty="0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, </a:t>
            </a: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hambre</a:t>
            </a:r>
            <a:r>
              <a:rPr lang="en-US" sz="2000" dirty="0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, </a:t>
            </a: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agua</a:t>
            </a:r>
            <a:r>
              <a:rPr lang="en-US" sz="2000" dirty="0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, </a:t>
            </a: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salud</a:t>
            </a:r>
            <a:r>
              <a:rPr lang="en-US" sz="2000" dirty="0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 y </a:t>
            </a: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rPr>
              <a:t>saneamiento</a:t>
            </a:r>
            <a:endParaRPr lang="en-US" sz="2000" dirty="0">
              <a:solidFill>
                <a:srgbClr val="EA3F33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245AA3-839E-4162-8445-7077274111EB}"/>
              </a:ext>
            </a:extLst>
          </p:cNvPr>
          <p:cNvSpPr/>
          <p:nvPr/>
        </p:nvSpPr>
        <p:spPr>
          <a:xfrm>
            <a:off x="0" y="8922389"/>
            <a:ext cx="6872514" cy="290101"/>
          </a:xfrm>
          <a:prstGeom prst="rect">
            <a:avLst/>
          </a:prstGeom>
          <a:solidFill>
            <a:srgbClr val="2628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>
              <a:solidFill>
                <a:srgbClr val="EA3F33"/>
              </a:solidFill>
              <a:latin typeface="Roboto" panose="02000000000000000000" pitchFamily="2" charset="0"/>
              <a:ea typeface="Roboto" panose="02000000000000000000" pitchFamily="2" charset="0"/>
              <a:cs typeface="+mj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FD4CE8-828C-4D53-9D21-B609DF50B3AD}"/>
              </a:ext>
            </a:extLst>
          </p:cNvPr>
          <p:cNvSpPr txBox="1"/>
          <p:nvPr/>
        </p:nvSpPr>
        <p:spPr>
          <a:xfrm>
            <a:off x="1040964" y="3162483"/>
            <a:ext cx="5643672" cy="1277273"/>
          </a:xfrm>
          <a:prstGeom prst="rect">
            <a:avLst/>
          </a:prstGeom>
          <a:solidFill>
            <a:srgbClr val="DEA83A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2.1 - 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hambre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asegurar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personas,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particular los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pobres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personas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situaciones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vulnerables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incluidos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lactantes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a una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alimentación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sana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nutritiva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suficiente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durante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año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2.2 - 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malnutrición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logrando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más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tardar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2025,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metas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internacionalmente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retraso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crecimiento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emaciación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menores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5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años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abordar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necesidades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nutrición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adolescentes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mujeres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embarazadas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lactantes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personas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edad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8FABD6-D92E-4ED2-84A8-B93E1DA419BF}"/>
              </a:ext>
            </a:extLst>
          </p:cNvPr>
          <p:cNvSpPr txBox="1"/>
          <p:nvPr/>
        </p:nvSpPr>
        <p:spPr>
          <a:xfrm>
            <a:off x="1040964" y="4554077"/>
            <a:ext cx="5643672" cy="3308598"/>
          </a:xfrm>
          <a:prstGeom prst="rect">
            <a:avLst/>
          </a:prstGeom>
          <a:solidFill>
            <a:srgbClr val="51A038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3.2 -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muertes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evitables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recién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nacidos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menores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5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años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logrando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países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intenten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mortalidad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neonatal al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menos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hasta 12 por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cada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1.000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nacidos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vivos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y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mortalidad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menores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5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años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menos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hasta 25 por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cada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1.000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nacidos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vivos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3.3 - 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epidemias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del SIDA, la tuberculosis, la malaria y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enfermedades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tropicales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desatendidas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combatir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hepatitis,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enfermedades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transmitidas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por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agua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otras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enfermedades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transmisibles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3.4 -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tercio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mortalidad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prematura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por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enfermedades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no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transmisibles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mediante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prevención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tratamiento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promover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salud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mental y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bienestar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3.5 -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Fortalecer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prevención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tratamiento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abuso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sustancias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adictivas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incluido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indebido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estupefacientes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consumo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nocivo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alcohol</a:t>
            </a: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3.6 -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mitad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número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muertes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lesiones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causadas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por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accidentes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tráfico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mundo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3.7-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Garantizar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universal a los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servicios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salud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sexual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reproductiva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incluidos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planificación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familia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información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educación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y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salud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reproductiva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estrategias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los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programas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nacionales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3.8 -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Lograr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cobertura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sanitaria universal,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particular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protección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riesgos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financieros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servicios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salud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esenciales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calidad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medicamentos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vacunas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eficaces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asequibles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calidad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16839D6-20C8-4E6C-A6E3-8BAB659CBF24}"/>
              </a:ext>
            </a:extLst>
          </p:cNvPr>
          <p:cNvSpPr txBox="1"/>
          <p:nvPr/>
        </p:nvSpPr>
        <p:spPr>
          <a:xfrm>
            <a:off x="1040964" y="7929582"/>
            <a:ext cx="5643672" cy="938719"/>
          </a:xfrm>
          <a:prstGeom prst="rect">
            <a:avLst/>
          </a:prstGeom>
          <a:solidFill>
            <a:srgbClr val="53BEE3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6.1 -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Lograr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universal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equitativo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agua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potable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a un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precio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asequible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6.2 -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Lograr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servicios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saneamiento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higiene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adecuados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equitativos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defecación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aire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libre,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prestando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especial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atención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necesidades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mujeres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personas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situaciones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921A02-82F7-4F0F-BB55-52B053A133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3364" y="1887849"/>
            <a:ext cx="867600" cy="867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5452CDC-A355-406B-8EA5-94C835E8213A}"/>
              </a:ext>
            </a:extLst>
          </p:cNvPr>
          <p:cNvSpPr txBox="1"/>
          <p:nvPr/>
        </p:nvSpPr>
        <p:spPr>
          <a:xfrm>
            <a:off x="1040964" y="1946065"/>
            <a:ext cx="5643672" cy="1107996"/>
          </a:xfrm>
          <a:prstGeom prst="rect">
            <a:avLst/>
          </a:prstGeom>
          <a:solidFill>
            <a:srgbClr val="E63E3B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1.1-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Erradicar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extrema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pobreza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personas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mundo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1.2 -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al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menos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mitad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proporción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hombres,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mujeres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edades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viven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pobreza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sus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dimensiones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arreglo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las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definiciones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nacionales</a:t>
            </a:r>
            <a:endParaRPr lang="en-US" sz="1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1.3 -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práctica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nivel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nacional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sistemas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medidas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apropiadas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protección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social para </a:t>
            </a:r>
            <a:r>
              <a:rPr lang="en-US" sz="1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B402C5-C97B-45FE-B2A7-2DFF72D222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3364" y="3076631"/>
            <a:ext cx="867600" cy="867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EB0137-050F-4478-A80E-8F37F2186C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73364" y="4462326"/>
            <a:ext cx="867600" cy="867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CDF9CF-290F-463D-AB6B-8912925D78A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73364" y="7850952"/>
            <a:ext cx="867600" cy="867600"/>
          </a:xfrm>
          <a:prstGeom prst="rect">
            <a:avLst/>
          </a:prstGeom>
        </p:spPr>
      </p:pic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3DBEB519-6544-A041-8261-246015FFDCC6}"/>
              </a:ext>
            </a:extLst>
          </p:cNvPr>
          <p:cNvSpPr txBox="1">
            <a:spLocks/>
          </p:cNvSpPr>
          <p:nvPr/>
        </p:nvSpPr>
        <p:spPr>
          <a:xfrm>
            <a:off x="5141586" y="878634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315592-D882-914A-B8DD-AC1F8A32BE34}" type="slidenum">
              <a:rPr lang="en-US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</a:t>
            </a:fld>
            <a:endParaRPr lang="en-US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11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2A50C5-1BBD-3545-9242-A971CB2D606B}"/>
              </a:ext>
            </a:extLst>
          </p:cNvPr>
          <p:cNvSpPr/>
          <p:nvPr/>
        </p:nvSpPr>
        <p:spPr>
          <a:xfrm>
            <a:off x="-2857863" y="0"/>
            <a:ext cx="12588240" cy="1066473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Metas de los ODS que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abordan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factores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impulsores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 la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la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endParaRPr lang="en-US" sz="2000" b="1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E9208A9C-3F2C-9840-A7DD-BCBBAA794D1D}"/>
              </a:ext>
            </a:extLst>
          </p:cNvPr>
          <p:cNvSpPr txBox="1">
            <a:spLocks/>
          </p:cNvSpPr>
          <p:nvPr/>
        </p:nvSpPr>
        <p:spPr>
          <a:xfrm>
            <a:off x="370113" y="8174107"/>
            <a:ext cx="4360691" cy="1951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EAC887-F9D6-FC40-96FD-19A8C345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315592-D882-914A-B8DD-AC1F8A32BE3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4FB506-3FFC-4707-B642-0032E30388DC}"/>
              </a:ext>
            </a:extLst>
          </p:cNvPr>
          <p:cNvSpPr/>
          <p:nvPr/>
        </p:nvSpPr>
        <p:spPr>
          <a:xfrm>
            <a:off x="-14514" y="1097595"/>
            <a:ext cx="6872514" cy="360000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Educación</a:t>
            </a:r>
            <a:r>
              <a:rPr lang="en-US" sz="2000" dirty="0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EA3F33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245AA3-839E-4162-8445-7077274111EB}"/>
              </a:ext>
            </a:extLst>
          </p:cNvPr>
          <p:cNvSpPr/>
          <p:nvPr/>
        </p:nvSpPr>
        <p:spPr>
          <a:xfrm>
            <a:off x="0" y="8922389"/>
            <a:ext cx="6872514" cy="290101"/>
          </a:xfrm>
          <a:prstGeom prst="rect">
            <a:avLst/>
          </a:prstGeom>
          <a:solidFill>
            <a:srgbClr val="2628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EA3F33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8FABD6-D92E-4ED2-84A8-B93E1DA419BF}"/>
              </a:ext>
            </a:extLst>
          </p:cNvPr>
          <p:cNvSpPr txBox="1"/>
          <p:nvPr/>
        </p:nvSpPr>
        <p:spPr>
          <a:xfrm>
            <a:off x="897285" y="4424252"/>
            <a:ext cx="5741124" cy="400110"/>
          </a:xfrm>
          <a:prstGeom prst="rect">
            <a:avLst/>
          </a:prstGeom>
          <a:solidFill>
            <a:srgbClr val="EF402B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5.1 -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discriminación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mujeres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mundo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16839D6-20C8-4E6C-A6E3-8BAB659CBF24}"/>
              </a:ext>
            </a:extLst>
          </p:cNvPr>
          <p:cNvSpPr txBox="1"/>
          <p:nvPr/>
        </p:nvSpPr>
        <p:spPr>
          <a:xfrm>
            <a:off x="883820" y="8460778"/>
            <a:ext cx="5676668" cy="569387"/>
          </a:xfrm>
          <a:prstGeom prst="rect">
            <a:avLst/>
          </a:prstGeom>
          <a:solidFill>
            <a:srgbClr val="02558B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white"/>
                </a:solidFill>
              </a:rPr>
              <a:t>16.4 -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significativamente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corrientes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financieras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armas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ilícitas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fortalecer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recuperación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devolución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activos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robados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luchar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delincuencia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organizada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452CDC-A355-406B-8EA5-94C835E8213A}"/>
              </a:ext>
            </a:extLst>
          </p:cNvPr>
          <p:cNvSpPr txBox="1"/>
          <p:nvPr/>
        </p:nvSpPr>
        <p:spPr>
          <a:xfrm>
            <a:off x="897284" y="1545838"/>
            <a:ext cx="5741124" cy="2246769"/>
          </a:xfrm>
          <a:prstGeom prst="rect">
            <a:avLst/>
          </a:prstGeom>
          <a:solidFill>
            <a:srgbClr val="C31F33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4.1 -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Asegurar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terminen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enseñanza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primaria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secundaria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que ha de ser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gratuita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equitativa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calidad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producir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resultados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aprendizaje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pertinentes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efectivos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0"/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4.2 -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Asegurar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tengan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servicios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atención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desarrollo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primera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infancia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educación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preescolar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calidad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a fin de que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estén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preparados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enseñanza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primaria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0"/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4.5 -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Eliminar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disparidades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género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educación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asegurar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igualitario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niveles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enseñanza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formación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profesional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las personas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vulnerables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incluidas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personas con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discapacidad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los pueblos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indígenas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situaciones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0"/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4.7-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Asegurar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alumnos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adquieran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conocimientos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teóricos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prácticos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necesarios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promover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desarrollo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sostenible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entre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otras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cosas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mediante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educación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el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desarrollo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sostenible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estilos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vida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sostenibles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los derechos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humanos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igualdad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género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promoción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una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cultura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paz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no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ciudadanía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mundial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valoración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diversidad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cultural y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contribución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cultura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desarrollo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sostenible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5CFE3A-C0D6-4793-AAD5-57CEA896A1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7284" y="1492376"/>
            <a:ext cx="720000" cy="720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7D407E6-61D3-4318-AC03-B10D2D0A1FE3}"/>
              </a:ext>
            </a:extLst>
          </p:cNvPr>
          <p:cNvSpPr/>
          <p:nvPr/>
        </p:nvSpPr>
        <p:spPr>
          <a:xfrm>
            <a:off x="-14514" y="3865021"/>
            <a:ext cx="6872514" cy="360000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rgbClr val="EA3F3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Género</a:t>
            </a:r>
            <a:endParaRPr lang="en-US" sz="2000" dirty="0">
              <a:solidFill>
                <a:srgbClr val="EA3F3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59461C-E388-4679-9151-97C24B67FE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7284" y="4270760"/>
            <a:ext cx="720000" cy="720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0064D9D-519A-4616-91D6-32A2E194065A}"/>
              </a:ext>
            </a:extLst>
          </p:cNvPr>
          <p:cNvSpPr/>
          <p:nvPr/>
        </p:nvSpPr>
        <p:spPr>
          <a:xfrm>
            <a:off x="-7257" y="5067724"/>
            <a:ext cx="6872514" cy="360000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rgbClr val="ED813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Entorno</a:t>
            </a:r>
            <a:r>
              <a:rPr lang="en-US" sz="2000" dirty="0">
                <a:solidFill>
                  <a:srgbClr val="ED813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ED813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seguro</a:t>
            </a:r>
            <a:endParaRPr lang="en-US" sz="2000" dirty="0">
              <a:solidFill>
                <a:srgbClr val="ED813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88931CC-ACF9-4B8F-949C-942A3E1AEE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7284" y="5480033"/>
            <a:ext cx="720000" cy="720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ADCD623-5E83-41E3-B43E-24E3D005E28C}"/>
              </a:ext>
            </a:extLst>
          </p:cNvPr>
          <p:cNvSpPr txBox="1"/>
          <p:nvPr/>
        </p:nvSpPr>
        <p:spPr>
          <a:xfrm>
            <a:off x="897284" y="5569857"/>
            <a:ext cx="5676668" cy="553998"/>
          </a:xfrm>
          <a:prstGeom prst="rect">
            <a:avLst/>
          </a:prstGeom>
          <a:solidFill>
            <a:srgbClr val="C31F33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4.A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Construir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adecuar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instalaciones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educativas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tengan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cuenta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necesidades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personas con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discapacidad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diferencias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género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y que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ofrezcan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entornos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aprendizaje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no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violentos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inclusivos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eficaces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5C170E-0104-4036-959C-E9D8CA1057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77284" y="6567272"/>
            <a:ext cx="720000" cy="72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F2C707C-C05F-4C57-A812-3F4CFE6C5823}"/>
              </a:ext>
            </a:extLst>
          </p:cNvPr>
          <p:cNvSpPr txBox="1"/>
          <p:nvPr/>
        </p:nvSpPr>
        <p:spPr>
          <a:xfrm>
            <a:off x="897284" y="6179880"/>
            <a:ext cx="5676668" cy="2246769"/>
          </a:xfrm>
          <a:prstGeom prst="rect">
            <a:avLst/>
          </a:prstGeom>
          <a:solidFill>
            <a:srgbClr val="F99D26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11.1 -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Asegurar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personas 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viviendas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servicios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básicos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adecuados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asequibles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mejorar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barrios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marginales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0"/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11.2 -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Proporcionar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sistemas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transporte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asequibles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accesibles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sostenibles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mejorar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seguridad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vial,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particular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mediante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ampliación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transporte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público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prestando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especial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atención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necesidades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las personas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situación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0"/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11.5 -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significativamente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número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muertes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causadas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por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desastres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incluidos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relacionados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 el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agua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y de personas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afectadas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por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ellos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considerablemente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pérdidas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económicas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directas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provocadas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por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desastres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comparación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 el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producto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interno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bruto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mundial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haciendo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especial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hincapié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protección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pobres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personas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situaciones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0"/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11.7 -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Proporcionar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universal a zonas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verdes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espacios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públicos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inclusivos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accesibles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particular para las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mujeres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los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las personas de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edad</a:t>
            </a:r>
            <a:r>
              <a:rPr lang="en-US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las personas con </a:t>
            </a:r>
            <a:r>
              <a:rPr lang="en-US" sz="10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discapacidad</a:t>
            </a:r>
            <a:endParaRPr lang="en-US" sz="10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06A977-8E42-4EA1-8708-875F52A8DD3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77284" y="8046405"/>
            <a:ext cx="720000" cy="720000"/>
          </a:xfrm>
          <a:prstGeom prst="rect">
            <a:avLst/>
          </a:prstGeom>
        </p:spPr>
      </p:pic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E504D96D-C910-E546-AB83-D44B8B3C1F74}"/>
              </a:ext>
            </a:extLst>
          </p:cNvPr>
          <p:cNvSpPr txBox="1">
            <a:spLocks/>
          </p:cNvSpPr>
          <p:nvPr/>
        </p:nvSpPr>
        <p:spPr>
          <a:xfrm>
            <a:off x="5147786" y="87944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315592-D882-914A-B8DD-AC1F8A32BE34}" type="slidenum">
              <a:rPr lang="en-US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</a:t>
            </a:fld>
            <a:endParaRPr lang="en-US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257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2A50C5-1BBD-3545-9242-A971CB2D606B}"/>
              </a:ext>
            </a:extLst>
          </p:cNvPr>
          <p:cNvSpPr/>
          <p:nvPr/>
        </p:nvSpPr>
        <p:spPr>
          <a:xfrm>
            <a:off x="-2857863" y="0"/>
            <a:ext cx="12588240" cy="1066473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Metas de los ODS que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abordan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factores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impulsores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 la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la </a:t>
            </a:r>
            <a:r>
              <a:rPr lang="en-US" sz="2000" b="1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endParaRPr lang="en-US" sz="2000" b="1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 </a:t>
            </a: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E9208A9C-3F2C-9840-A7DD-BCBBAA794D1D}"/>
              </a:ext>
            </a:extLst>
          </p:cNvPr>
          <p:cNvSpPr txBox="1">
            <a:spLocks/>
          </p:cNvSpPr>
          <p:nvPr/>
        </p:nvSpPr>
        <p:spPr>
          <a:xfrm>
            <a:off x="370113" y="8174107"/>
            <a:ext cx="4360691" cy="1951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4FB506-3FFC-4707-B642-0032E30388DC}"/>
              </a:ext>
            </a:extLst>
          </p:cNvPr>
          <p:cNvSpPr/>
          <p:nvPr/>
        </p:nvSpPr>
        <p:spPr>
          <a:xfrm>
            <a:off x="-28801" y="1142344"/>
            <a:ext cx="6872514" cy="488749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rgbClr val="FF0066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Migración</a:t>
            </a:r>
            <a:r>
              <a:rPr lang="en-US" sz="2000" dirty="0">
                <a:solidFill>
                  <a:srgbClr val="FF0066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2000" dirty="0" err="1">
                <a:solidFill>
                  <a:srgbClr val="FF0066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igualdad</a:t>
            </a:r>
            <a:r>
              <a:rPr lang="en-US" sz="2000" dirty="0">
                <a:solidFill>
                  <a:srgbClr val="FF0066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 </a:t>
            </a:r>
            <a:r>
              <a:rPr lang="en-US" sz="2000" dirty="0" err="1">
                <a:solidFill>
                  <a:srgbClr val="FF0066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inclusión</a:t>
            </a:r>
            <a:endParaRPr lang="en-US" sz="2000" dirty="0">
              <a:solidFill>
                <a:srgbClr val="FF0066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245AA3-839E-4162-8445-7077274111EB}"/>
              </a:ext>
            </a:extLst>
          </p:cNvPr>
          <p:cNvSpPr/>
          <p:nvPr/>
        </p:nvSpPr>
        <p:spPr>
          <a:xfrm>
            <a:off x="0" y="8922389"/>
            <a:ext cx="6872514" cy="290101"/>
          </a:xfrm>
          <a:prstGeom prst="rect">
            <a:avLst/>
          </a:prstGeom>
          <a:solidFill>
            <a:srgbClr val="2628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EA3F33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8FABD6-D92E-4ED2-84A8-B93E1DA419BF}"/>
              </a:ext>
            </a:extLst>
          </p:cNvPr>
          <p:cNvSpPr txBox="1"/>
          <p:nvPr/>
        </p:nvSpPr>
        <p:spPr>
          <a:xfrm>
            <a:off x="1094826" y="3339005"/>
            <a:ext cx="5488408" cy="600164"/>
          </a:xfrm>
          <a:prstGeom prst="rect">
            <a:avLst/>
          </a:prstGeom>
          <a:solidFill>
            <a:srgbClr val="3F7E44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13.3 -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Mejorar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educación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sensibilización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capacidad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humana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institucional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respecto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mitigación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del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cambio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climático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adaptación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él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reducción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sus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efectos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alerta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temprana</a:t>
            </a:r>
            <a:endParaRPr lang="en-US" sz="11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16839D6-20C8-4E6C-A6E3-8BAB659CBF24}"/>
              </a:ext>
            </a:extLst>
          </p:cNvPr>
          <p:cNvSpPr txBox="1"/>
          <p:nvPr/>
        </p:nvSpPr>
        <p:spPr>
          <a:xfrm>
            <a:off x="1094826" y="6510124"/>
            <a:ext cx="5515336" cy="430887"/>
          </a:xfrm>
          <a:prstGeom prst="rect">
            <a:avLst/>
          </a:prstGeom>
          <a:solidFill>
            <a:srgbClr val="23699E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16.7 -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Garantizar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adopción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niveles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decisiones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inclusivas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participativas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representativas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respondan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las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necesidades</a:t>
            </a:r>
            <a:endParaRPr lang="en-US" sz="11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452CDC-A355-406B-8EA5-94C835E8213A}"/>
              </a:ext>
            </a:extLst>
          </p:cNvPr>
          <p:cNvSpPr txBox="1"/>
          <p:nvPr/>
        </p:nvSpPr>
        <p:spPr>
          <a:xfrm>
            <a:off x="1094826" y="1706802"/>
            <a:ext cx="5535947" cy="938719"/>
          </a:xfrm>
          <a:prstGeom prst="rect">
            <a:avLst/>
          </a:prstGeom>
          <a:solidFill>
            <a:srgbClr val="DF406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10.2 -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Potenciar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promover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inclusión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social,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económica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política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personas </a:t>
            </a:r>
          </a:p>
          <a:p>
            <a:pPr lvl="0"/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10.7 -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Facilitar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migración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movilidad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ordenadas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seguras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regulares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responsables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las personas,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incluso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mediante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aplicación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políticas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migratorias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planificadas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bien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gestionadas</a:t>
            </a:r>
            <a:endParaRPr lang="en-US" sz="11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7D407E6-61D3-4318-AC03-B10D2D0A1FE3}"/>
              </a:ext>
            </a:extLst>
          </p:cNvPr>
          <p:cNvSpPr/>
          <p:nvPr/>
        </p:nvSpPr>
        <p:spPr>
          <a:xfrm>
            <a:off x="0" y="2665198"/>
            <a:ext cx="6872514" cy="417977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Acción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por el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clima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064D9D-519A-4616-91D6-32A2E194065A}"/>
              </a:ext>
            </a:extLst>
          </p:cNvPr>
          <p:cNvSpPr/>
          <p:nvPr/>
        </p:nvSpPr>
        <p:spPr>
          <a:xfrm>
            <a:off x="0" y="4195361"/>
            <a:ext cx="6872514" cy="441667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Justicia para los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DCD623-5E83-41E3-B43E-24E3D005E28C}"/>
              </a:ext>
            </a:extLst>
          </p:cNvPr>
          <p:cNvSpPr txBox="1"/>
          <p:nvPr/>
        </p:nvSpPr>
        <p:spPr>
          <a:xfrm>
            <a:off x="1094826" y="4981249"/>
            <a:ext cx="5476537" cy="430887"/>
          </a:xfrm>
          <a:prstGeom prst="rect">
            <a:avLst/>
          </a:prstGeom>
          <a:solidFill>
            <a:srgbClr val="23699E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16.3 -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Promover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estado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derecho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planos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nacional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internacional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garantizar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igualdad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justicia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endParaRPr lang="en-US" sz="11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06A977-8E42-4EA1-8708-875F52A8DD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27226" y="6280725"/>
            <a:ext cx="867600" cy="867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BFE009-280B-4850-B7B8-F2351D6125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7226" y="1666778"/>
            <a:ext cx="867600" cy="86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D4E57D-5225-4E90-892F-4491FB00117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7227" y="3191513"/>
            <a:ext cx="867600" cy="867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5B71B8-2BA1-4D26-AD60-4C6B3558E9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6801" y="4773771"/>
            <a:ext cx="867600" cy="867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B5CC064-F74B-43C7-A81A-121F95E661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27227" y="7918277"/>
            <a:ext cx="867600" cy="8676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B3DCD51-609F-4DA8-A377-2248E2275EE2}"/>
              </a:ext>
            </a:extLst>
          </p:cNvPr>
          <p:cNvSpPr txBox="1"/>
          <p:nvPr/>
        </p:nvSpPr>
        <p:spPr>
          <a:xfrm>
            <a:off x="1056027" y="8161524"/>
            <a:ext cx="5515336" cy="430887"/>
          </a:xfrm>
          <a:prstGeom prst="rect">
            <a:avLst/>
          </a:prstGeom>
          <a:solidFill>
            <a:srgbClr val="02558B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16.9 -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Proporcionar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una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identidad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jurídica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particular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mediante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registro</a:t>
            </a:r>
            <a:r>
              <a:rPr lang="en-US" sz="11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nacimientos</a:t>
            </a:r>
            <a:endParaRPr lang="en-US" sz="11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42625B0-2372-4382-A7C5-B43DF041D7E2}"/>
              </a:ext>
            </a:extLst>
          </p:cNvPr>
          <p:cNvSpPr/>
          <p:nvPr/>
        </p:nvSpPr>
        <p:spPr>
          <a:xfrm>
            <a:off x="0" y="5756358"/>
            <a:ext cx="6872514" cy="430887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Participación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E31FD37-0BA7-4332-BC7B-1A3A2B8CCFB0}"/>
              </a:ext>
            </a:extLst>
          </p:cNvPr>
          <p:cNvSpPr/>
          <p:nvPr/>
        </p:nvSpPr>
        <p:spPr>
          <a:xfrm>
            <a:off x="0" y="7342748"/>
            <a:ext cx="6872514" cy="430887"/>
          </a:xfrm>
          <a:prstGeom prst="rect">
            <a:avLst/>
          </a:prstGeom>
          <a:solidFill>
            <a:srgbClr val="0016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Derecho a la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identidad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EAC887-F9D6-FC40-96FD-19A8C345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219640" y="8835658"/>
            <a:ext cx="1543050" cy="486833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315592-D882-914A-B8DD-AC1F8A32BE3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722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tx1">
              <a:lumMod val="85000"/>
            </a:schemeClr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7C845B-DB85-7149-9B0A-1D84DD684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34988" y="8657167"/>
            <a:ext cx="397733" cy="486833"/>
          </a:xfrm>
        </p:spPr>
        <p:txBody>
          <a:bodyPr/>
          <a:lstStyle/>
          <a:p>
            <a:pPr marL="0" algn="l" defTabSz="457200" rtl="0" eaLnBrk="1" latinLnBrk="0" hangingPunct="1"/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8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6650EF1-533A-422E-8F94-D20A2CEECA8F}"/>
              </a:ext>
            </a:extLst>
          </p:cNvPr>
          <p:cNvSpPr/>
          <p:nvPr/>
        </p:nvSpPr>
        <p:spPr>
          <a:xfrm>
            <a:off x="320039" y="71121"/>
            <a:ext cx="6217921" cy="1498540"/>
          </a:xfrm>
          <a:prstGeom prst="roundRect">
            <a:avLst/>
          </a:prstGeom>
          <a:solidFill>
            <a:srgbClr val="184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FF16F7-30B8-49A6-A4E2-94AB0F03B234}"/>
              </a:ext>
            </a:extLst>
          </p:cNvPr>
          <p:cNvSpPr txBox="1"/>
          <p:nvPr/>
        </p:nvSpPr>
        <p:spPr>
          <a:xfrm>
            <a:off x="1849120" y="0"/>
            <a:ext cx="1249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>
                <a:solidFill>
                  <a:srgbClr val="F14E3D"/>
                </a:solidFill>
              </a:rPr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4133C0-1CD4-4D90-A220-6A4BC1EA12A9}"/>
              </a:ext>
            </a:extLst>
          </p:cNvPr>
          <p:cNvSpPr txBox="1"/>
          <p:nvPr/>
        </p:nvSpPr>
        <p:spPr>
          <a:xfrm>
            <a:off x="2667000" y="221520"/>
            <a:ext cx="3423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EA4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PASOS</a:t>
            </a:r>
            <a:r>
              <a:rPr lang="es-ES" b="1" dirty="0"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s-ES" b="1" dirty="0">
                <a:solidFill>
                  <a:srgbClr val="EA4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INCORPORAR LAS VOCES</a:t>
            </a:r>
            <a:r>
              <a:rPr lang="es-ES" b="1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s-ES" b="1" dirty="0">
                <a:solidFill>
                  <a:srgbClr val="EA4C3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s-ES" b="1" dirty="0">
                <a:latin typeface="Roboto" panose="02000000000000000000" pitchFamily="2" charset="0"/>
                <a:ea typeface="Roboto" panose="02000000000000000000" pitchFamily="2" charset="0"/>
              </a:rPr>
              <a:t> EN LA REVISIÓN NACIONAL VOLUNTARIA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04A566B-B3B8-47D4-AAAF-6A8C7697BF8D}"/>
              </a:ext>
            </a:extLst>
          </p:cNvPr>
          <p:cNvSpPr/>
          <p:nvPr/>
        </p:nvSpPr>
        <p:spPr>
          <a:xfrm>
            <a:off x="278911" y="1759938"/>
            <a:ext cx="2941321" cy="2368555"/>
          </a:xfrm>
          <a:prstGeom prst="roundRect">
            <a:avLst/>
          </a:prstGeom>
          <a:solidFill>
            <a:srgbClr val="184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rgbClr val="EF402B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1400" dirty="0">
              <a:solidFill>
                <a:srgbClr val="EF402B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1400" dirty="0">
              <a:solidFill>
                <a:srgbClr val="EF402B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400" dirty="0" err="1">
                <a:solidFill>
                  <a:srgbClr val="E95D5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1400" dirty="0">
                <a:solidFill>
                  <a:srgbClr val="E95D5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400" dirty="0" err="1">
                <a:solidFill>
                  <a:srgbClr val="E95D5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</a:t>
            </a:r>
            <a:r>
              <a:rPr lang="en-US" sz="1400" dirty="0">
                <a:solidFill>
                  <a:srgbClr val="E95D5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dirty="0" err="1">
                <a:solidFill>
                  <a:srgbClr val="E95D5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gubernamental</a:t>
            </a:r>
            <a:endParaRPr lang="en-US" sz="1400" dirty="0">
              <a:solidFill>
                <a:srgbClr val="E95D5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entidad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gubernamental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responsable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participación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niñez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proceso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las IVN.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responsabilidad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por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bienestar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puede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extenderse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diferentes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ministerios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oficinas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así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debemos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asegurarnos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estén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incluidos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discusión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ctr"/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13444EE-0AEC-450A-AB15-DE56E71D6ADE}"/>
              </a:ext>
            </a:extLst>
          </p:cNvPr>
          <p:cNvSpPr/>
          <p:nvPr/>
        </p:nvSpPr>
        <p:spPr>
          <a:xfrm>
            <a:off x="3689032" y="1734280"/>
            <a:ext cx="2848928" cy="2368555"/>
          </a:xfrm>
          <a:prstGeom prst="roundRect">
            <a:avLst/>
          </a:prstGeom>
          <a:solidFill>
            <a:srgbClr val="E85D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/>
          </a:p>
          <a:p>
            <a:endParaRPr lang="en-US" sz="1200" dirty="0"/>
          </a:p>
          <a:p>
            <a:r>
              <a:rPr lang="en-US" sz="14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4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áreas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4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notificación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entidad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gubernamental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responsable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participación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niñez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proceso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las RNV.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ODS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están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conectados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 el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bienestar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niñez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 12 de los 17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están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relacionados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ctr"/>
            <a:endParaRPr lang="en-US" sz="12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CA472EC-EADF-493F-8802-76BE4969CE6D}"/>
              </a:ext>
            </a:extLst>
          </p:cNvPr>
          <p:cNvSpPr/>
          <p:nvPr/>
        </p:nvSpPr>
        <p:spPr>
          <a:xfrm>
            <a:off x="320039" y="4340840"/>
            <a:ext cx="2941321" cy="2368555"/>
          </a:xfrm>
          <a:prstGeom prst="roundRect">
            <a:avLst/>
          </a:prstGeom>
          <a:solidFill>
            <a:srgbClr val="184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rgbClr val="E95D5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1400" dirty="0">
              <a:solidFill>
                <a:srgbClr val="E95D5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400" dirty="0" err="1">
                <a:solidFill>
                  <a:srgbClr val="E95D5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1400" dirty="0">
                <a:solidFill>
                  <a:srgbClr val="E95D5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punto focal</a:t>
            </a:r>
            <a:r>
              <a:rPr lang="en-US" sz="1400" dirty="0">
                <a:solidFill>
                  <a:srgbClr val="EF40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un punto focal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acordar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método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consulta,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notificación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inclusión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resultados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IVN. La consulta no debe ser una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lista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demandas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sino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cuestiones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puedan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abordarse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tal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manera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puedan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traducirse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legislación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políticas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prácticas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etc.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30577F3-6DB9-41D8-B040-C1788587E566}"/>
              </a:ext>
            </a:extLst>
          </p:cNvPr>
          <p:cNvSpPr/>
          <p:nvPr/>
        </p:nvSpPr>
        <p:spPr>
          <a:xfrm>
            <a:off x="3689032" y="4340839"/>
            <a:ext cx="2848928" cy="2368555"/>
          </a:xfrm>
          <a:prstGeom prst="roundRect">
            <a:avLst/>
          </a:prstGeom>
          <a:solidFill>
            <a:srgbClr val="E95D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/>
          </a:p>
          <a:p>
            <a:endParaRPr lang="en-US" sz="1200" dirty="0">
              <a:solidFill>
                <a:srgbClr val="EF402B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1400" dirty="0">
              <a:solidFill>
                <a:schemeClr val="accent5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14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</a:p>
          <a:p>
            <a:r>
              <a:rPr lang="en-US" sz="14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organizaciones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4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organizaciones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donde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son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actores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principales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Estas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pueden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ser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organizaciones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locales;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organizaciones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nacionales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;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organizaciones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membresía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u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otras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.  ¿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Existen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iniciativas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dirigidas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por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su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país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promuevan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implementación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la Agenda 2030?</a:t>
            </a:r>
          </a:p>
          <a:p>
            <a:pPr algn="ctr"/>
            <a:endParaRPr lang="en-US" sz="12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CD6D986-3F83-48F6-AF3F-5982AE7C90FB}"/>
              </a:ext>
            </a:extLst>
          </p:cNvPr>
          <p:cNvSpPr/>
          <p:nvPr/>
        </p:nvSpPr>
        <p:spPr>
          <a:xfrm>
            <a:off x="290511" y="6882586"/>
            <a:ext cx="6217921" cy="1418134"/>
          </a:xfrm>
          <a:prstGeom prst="roundRect">
            <a:avLst/>
          </a:prstGeom>
          <a:solidFill>
            <a:srgbClr val="184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/>
          </a:p>
          <a:p>
            <a:r>
              <a:rPr lang="en-US" sz="1200" dirty="0"/>
              <a:t> </a:t>
            </a:r>
          </a:p>
          <a:p>
            <a:r>
              <a:rPr lang="en-US" sz="1200" dirty="0">
                <a:solidFill>
                  <a:srgbClr val="EF40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</a:t>
            </a:r>
            <a:r>
              <a:rPr lang="en-US" sz="1400" dirty="0">
                <a:solidFill>
                  <a:srgbClr val="EF40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Informe de </a:t>
            </a:r>
            <a:r>
              <a:rPr lang="en-US" sz="1400" dirty="0" err="1">
                <a:solidFill>
                  <a:srgbClr val="EF40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resultados</a:t>
            </a:r>
            <a:r>
              <a:rPr lang="en-US" sz="1400" dirty="0">
                <a:solidFill>
                  <a:srgbClr val="EF402B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 a)	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Incorporar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preocupaciones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, puntos de vista y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opiniones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a lo largo del   Informe para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cada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ODS.   </a:t>
            </a:r>
          </a:p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 b)	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Dedicar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capítulo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separado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/especial que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recopile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problemas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relacionados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con los </a:t>
            </a:r>
            <a:r>
              <a:rPr lang="en-US" sz="1100" dirty="0" err="1">
                <a:latin typeface="Roboto" panose="02000000000000000000" pitchFamily="2" charset="0"/>
                <a:ea typeface="Roboto" panose="02000000000000000000" pitchFamily="2" charset="0"/>
              </a:rPr>
              <a:t>diferentes</a:t>
            </a:r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</a:rPr>
              <a:t> ODS.</a:t>
            </a:r>
          </a:p>
          <a:p>
            <a:pPr algn="ctr"/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FC9BB9-108D-43C8-B8FF-7F229A1ADDB3}"/>
              </a:ext>
            </a:extLst>
          </p:cNvPr>
          <p:cNvSpPr txBox="1"/>
          <p:nvPr/>
        </p:nvSpPr>
        <p:spPr>
          <a:xfrm>
            <a:off x="503275" y="8353797"/>
            <a:ext cx="60051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a.	Si se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trabaja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organizaciones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algunas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modalidades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son:</a:t>
            </a:r>
          </a:p>
          <a:p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	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Invitar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representantes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interactuar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 el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gobierno</a:t>
            </a:r>
            <a:endParaRPr lang="en-US" sz="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      ii.	Los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hacen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propia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consulta e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informan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resultados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indent="-228600">
              <a:buAutoNum type="alphaLcPeriod" startAt="2"/>
            </a:pP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 no se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elige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ninguna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organización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una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alternativa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es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escalar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una consulta a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nivel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nacional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 con una </a:t>
            </a:r>
          </a:p>
          <a:p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muestra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representativa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e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identificar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método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recopilar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opiniones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(por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ejemplo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sondeo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encuesta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ejercicio</a:t>
            </a:r>
            <a:r>
              <a: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escolar, etc.)</a:t>
            </a: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0DB56DF-4FA8-9B4A-8206-F76F0C07AA6C}"/>
              </a:ext>
            </a:extLst>
          </p:cNvPr>
          <p:cNvSpPr/>
          <p:nvPr/>
        </p:nvSpPr>
        <p:spPr>
          <a:xfrm>
            <a:off x="392039" y="95793"/>
            <a:ext cx="1451161" cy="145116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53AB80D8-880A-4DB9-B52B-843EB7723D75}"/>
              </a:ext>
            </a:extLst>
          </p:cNvPr>
          <p:cNvSpPr/>
          <p:nvPr/>
        </p:nvSpPr>
        <p:spPr>
          <a:xfrm>
            <a:off x="3282630" y="2804160"/>
            <a:ext cx="406402" cy="386080"/>
          </a:xfrm>
          <a:prstGeom prst="rightArrow">
            <a:avLst/>
          </a:prstGeom>
          <a:solidFill>
            <a:srgbClr val="2D95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335B6406-E66D-49EE-9DED-5F741700377C}"/>
              </a:ext>
            </a:extLst>
          </p:cNvPr>
          <p:cNvSpPr/>
          <p:nvPr/>
        </p:nvSpPr>
        <p:spPr>
          <a:xfrm rot="5400000">
            <a:off x="4910295" y="3904768"/>
            <a:ext cx="406402" cy="386080"/>
          </a:xfrm>
          <a:prstGeom prst="rightArrow">
            <a:avLst/>
          </a:prstGeom>
          <a:solidFill>
            <a:srgbClr val="2D95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9355FD36-9E80-4ADA-B579-7B37C266805D}"/>
              </a:ext>
            </a:extLst>
          </p:cNvPr>
          <p:cNvSpPr/>
          <p:nvPr/>
        </p:nvSpPr>
        <p:spPr>
          <a:xfrm rot="10800000">
            <a:off x="3261360" y="5267267"/>
            <a:ext cx="406402" cy="386080"/>
          </a:xfrm>
          <a:prstGeom prst="rightArrow">
            <a:avLst/>
          </a:prstGeom>
          <a:solidFill>
            <a:srgbClr val="2D95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E601C01A-9C2C-4AF1-AE05-FB90595B8439}"/>
              </a:ext>
            </a:extLst>
          </p:cNvPr>
          <p:cNvSpPr/>
          <p:nvPr/>
        </p:nvSpPr>
        <p:spPr>
          <a:xfrm rot="5400000">
            <a:off x="2702559" y="6446515"/>
            <a:ext cx="406402" cy="386080"/>
          </a:xfrm>
          <a:prstGeom prst="rightArrow">
            <a:avLst/>
          </a:prstGeom>
          <a:solidFill>
            <a:srgbClr val="2D95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8CFF42-6E31-468B-B96C-AC149B82A5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6640" y="325224"/>
            <a:ext cx="1017944" cy="9643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9E9130-8A47-4F4B-BD2B-FACEF4728D82}"/>
              </a:ext>
            </a:extLst>
          </p:cNvPr>
          <p:cNvSpPr txBox="1"/>
          <p:nvPr/>
        </p:nvSpPr>
        <p:spPr>
          <a:xfrm>
            <a:off x="1332000" y="52393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4" name="Graphic 13" descr="Bullseye with solid fill">
            <a:extLst>
              <a:ext uri="{FF2B5EF4-FFF2-40B4-BE49-F238E27FC236}">
                <a16:creationId xmlns:a16="http://schemas.microsoft.com/office/drawing/2014/main" id="{C89324ED-1445-B247-8862-0CB555DFF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3246" y="1849066"/>
            <a:ext cx="720000" cy="720000"/>
          </a:xfrm>
          <a:prstGeom prst="rect">
            <a:avLst/>
          </a:prstGeom>
        </p:spPr>
      </p:pic>
      <p:pic>
        <p:nvPicPr>
          <p:cNvPr id="17" name="Graphic 16" descr="Badge 1 with solid fill">
            <a:extLst>
              <a:ext uri="{FF2B5EF4-FFF2-40B4-BE49-F238E27FC236}">
                <a16:creationId xmlns:a16="http://schemas.microsoft.com/office/drawing/2014/main" id="{B655AE99-FDBB-C340-B767-A26FD5CFB2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9398" y="1882680"/>
            <a:ext cx="304230" cy="304230"/>
          </a:xfrm>
          <a:prstGeom prst="rect">
            <a:avLst/>
          </a:prstGeom>
        </p:spPr>
      </p:pic>
      <p:pic>
        <p:nvPicPr>
          <p:cNvPr id="30" name="Graphic 29" descr="Badge with solid fill">
            <a:extLst>
              <a:ext uri="{FF2B5EF4-FFF2-40B4-BE49-F238E27FC236}">
                <a16:creationId xmlns:a16="http://schemas.microsoft.com/office/drawing/2014/main" id="{05110300-B9A5-D848-A0D8-6B6051E98A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918229" y="1876606"/>
            <a:ext cx="304230" cy="304230"/>
          </a:xfrm>
          <a:prstGeom prst="rect">
            <a:avLst/>
          </a:prstGeom>
        </p:spPr>
      </p:pic>
      <p:pic>
        <p:nvPicPr>
          <p:cNvPr id="32" name="Graphic 31" descr="Badge 3 with solid fill">
            <a:extLst>
              <a:ext uri="{FF2B5EF4-FFF2-40B4-BE49-F238E27FC236}">
                <a16:creationId xmlns:a16="http://schemas.microsoft.com/office/drawing/2014/main" id="{03FA4B41-B35A-0645-A88A-8A235ED81C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804458" y="4416039"/>
            <a:ext cx="304230" cy="304230"/>
          </a:xfrm>
          <a:prstGeom prst="rect">
            <a:avLst/>
          </a:prstGeom>
        </p:spPr>
      </p:pic>
      <p:pic>
        <p:nvPicPr>
          <p:cNvPr id="33" name="Graphic 32" descr="Badge 5 with solid fill">
            <a:extLst>
              <a:ext uri="{FF2B5EF4-FFF2-40B4-BE49-F238E27FC236}">
                <a16:creationId xmlns:a16="http://schemas.microsoft.com/office/drawing/2014/main" id="{9B9885A1-0FFF-8B40-9BEA-AE1D48C0AE9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468584" y="6899672"/>
            <a:ext cx="304230" cy="304230"/>
          </a:xfrm>
          <a:prstGeom prst="rect">
            <a:avLst/>
          </a:prstGeom>
        </p:spPr>
      </p:pic>
      <p:pic>
        <p:nvPicPr>
          <p:cNvPr id="34" name="Graphic 33" descr="Badge 4 with solid fill">
            <a:extLst>
              <a:ext uri="{FF2B5EF4-FFF2-40B4-BE49-F238E27FC236}">
                <a16:creationId xmlns:a16="http://schemas.microsoft.com/office/drawing/2014/main" id="{CD56A8AD-CD9D-874F-8546-4964B3AD83A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68584" y="4416039"/>
            <a:ext cx="304230" cy="304230"/>
          </a:xfrm>
          <a:prstGeom prst="rect">
            <a:avLst/>
          </a:prstGeom>
        </p:spPr>
      </p:pic>
      <p:pic>
        <p:nvPicPr>
          <p:cNvPr id="35" name="Graphic 34" descr="Bar graph with upward trend with solid fill">
            <a:extLst>
              <a:ext uri="{FF2B5EF4-FFF2-40B4-BE49-F238E27FC236}">
                <a16:creationId xmlns:a16="http://schemas.microsoft.com/office/drawing/2014/main" id="{1EF5B4AF-8594-4048-BECC-80AD4B25EA9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5730920" y="1807665"/>
            <a:ext cx="720000" cy="720000"/>
          </a:xfrm>
          <a:prstGeom prst="rect">
            <a:avLst/>
          </a:prstGeom>
        </p:spPr>
      </p:pic>
      <p:pic>
        <p:nvPicPr>
          <p:cNvPr id="36" name="Graphic 35" descr="Employee badge with solid fill">
            <a:extLst>
              <a:ext uri="{FF2B5EF4-FFF2-40B4-BE49-F238E27FC236}">
                <a16:creationId xmlns:a16="http://schemas.microsoft.com/office/drawing/2014/main" id="{8AA799BD-DFAC-7747-911E-56346DCFE59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2352720" y="4326479"/>
            <a:ext cx="720000" cy="720000"/>
          </a:xfrm>
          <a:prstGeom prst="rect">
            <a:avLst/>
          </a:prstGeom>
        </p:spPr>
      </p:pic>
      <p:pic>
        <p:nvPicPr>
          <p:cNvPr id="37" name="Graphic 36" descr="Children with solid fill">
            <a:extLst>
              <a:ext uri="{FF2B5EF4-FFF2-40B4-BE49-F238E27FC236}">
                <a16:creationId xmlns:a16="http://schemas.microsoft.com/office/drawing/2014/main" id="{B63F70AC-1759-2245-BB78-32C939DF614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5614988" y="4326479"/>
            <a:ext cx="720000" cy="720000"/>
          </a:xfrm>
          <a:prstGeom prst="rect">
            <a:avLst/>
          </a:prstGeom>
        </p:spPr>
      </p:pic>
      <p:pic>
        <p:nvPicPr>
          <p:cNvPr id="38" name="Graphic 37" descr="Presentation with pie chart with solid fill">
            <a:extLst>
              <a:ext uri="{FF2B5EF4-FFF2-40B4-BE49-F238E27FC236}">
                <a16:creationId xmlns:a16="http://schemas.microsoft.com/office/drawing/2014/main" id="{28F28D7A-3B6F-F946-BD42-0C3E93FFD87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5578542" y="685692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5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49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inus Sign 8">
            <a:extLst>
              <a:ext uri="{FF2B5EF4-FFF2-40B4-BE49-F238E27FC236}">
                <a16:creationId xmlns:a16="http://schemas.microsoft.com/office/drawing/2014/main" id="{F440A29E-7885-493F-91F3-1ED8BDD9761A}"/>
              </a:ext>
            </a:extLst>
          </p:cNvPr>
          <p:cNvSpPr/>
          <p:nvPr/>
        </p:nvSpPr>
        <p:spPr>
          <a:xfrm rot="293324">
            <a:off x="4073133" y="218979"/>
            <a:ext cx="1283273" cy="579120"/>
          </a:xfrm>
          <a:prstGeom prst="mathMinus">
            <a:avLst>
              <a:gd name="adj1" fmla="val 23520"/>
            </a:avLst>
          </a:prstGeom>
          <a:solidFill>
            <a:srgbClr val="00AC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inus Sign 6">
            <a:extLst>
              <a:ext uri="{FF2B5EF4-FFF2-40B4-BE49-F238E27FC236}">
                <a16:creationId xmlns:a16="http://schemas.microsoft.com/office/drawing/2014/main" id="{D84F233D-6776-4D7C-8DC3-EF627E729B5B}"/>
              </a:ext>
            </a:extLst>
          </p:cNvPr>
          <p:cNvSpPr/>
          <p:nvPr/>
        </p:nvSpPr>
        <p:spPr>
          <a:xfrm rot="21172544">
            <a:off x="1679864" y="218979"/>
            <a:ext cx="1021101" cy="579120"/>
          </a:xfrm>
          <a:prstGeom prst="mathMinus">
            <a:avLst>
              <a:gd name="adj1" fmla="val 23520"/>
            </a:avLst>
          </a:prstGeom>
          <a:solidFill>
            <a:srgbClr val="00AC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33D80A-8417-374F-9257-6ECBDCB1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75135" y="8714960"/>
            <a:ext cx="1543050" cy="486833"/>
          </a:xfrm>
        </p:spPr>
        <p:txBody>
          <a:bodyPr/>
          <a:lstStyle/>
          <a:p>
            <a:fld id="{FD315592-D882-914A-B8DD-AC1F8A32BE34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7A33B39-783D-4CD1-98BE-FAEF6DEC21C0}"/>
              </a:ext>
            </a:extLst>
          </p:cNvPr>
          <p:cNvSpPr/>
          <p:nvPr/>
        </p:nvSpPr>
        <p:spPr>
          <a:xfrm>
            <a:off x="2344538" y="49325"/>
            <a:ext cx="2168923" cy="1751585"/>
          </a:xfrm>
          <a:prstGeom prst="ellipse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</a:rPr>
              <a:t>Marco de </a:t>
            </a: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</a:rPr>
              <a:t>políticas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</a:rPr>
              <a:t>  </a:t>
            </a:r>
          </a:p>
          <a:p>
            <a:pPr algn="ctr"/>
            <a:endParaRPr lang="en-US" sz="1100" i="1" dirty="0">
              <a:solidFill>
                <a:srgbClr val="05557D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1400" b="1" dirty="0" err="1">
                <a:solidFill>
                  <a:srgbClr val="05557D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Existe</a:t>
            </a:r>
            <a:r>
              <a:rPr lang="en-US" sz="1400" b="1" dirty="0">
                <a:solidFill>
                  <a:srgbClr val="05557D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400" b="1" dirty="0" err="1">
                <a:solidFill>
                  <a:srgbClr val="05557D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marco</a:t>
            </a:r>
            <a:r>
              <a:rPr lang="en-US" sz="1400" b="1" dirty="0">
                <a:solidFill>
                  <a:srgbClr val="05557D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integral de </a:t>
            </a:r>
            <a:r>
              <a:rPr lang="en-US" sz="1400" b="1" dirty="0" err="1">
                <a:solidFill>
                  <a:srgbClr val="05557D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políticas</a:t>
            </a:r>
            <a:r>
              <a:rPr lang="en-US" sz="1400" b="1" dirty="0">
                <a:solidFill>
                  <a:srgbClr val="05557D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que:</a:t>
            </a:r>
          </a:p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225C598-BA39-48A0-9FD5-AB2C906A06F1}"/>
              </a:ext>
            </a:extLst>
          </p:cNvPr>
          <p:cNvSpPr/>
          <p:nvPr/>
        </p:nvSpPr>
        <p:spPr>
          <a:xfrm>
            <a:off x="213282" y="261493"/>
            <a:ext cx="2131255" cy="1334800"/>
          </a:xfrm>
          <a:prstGeom prst="ellipse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</a:rPr>
              <a:t>Compromiso</a:t>
            </a:r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600" b="1" dirty="0" err="1">
                <a:latin typeface="Roboto" panose="02000000000000000000" pitchFamily="2" charset="0"/>
                <a:ea typeface="Roboto" panose="02000000000000000000" pitchFamily="2" charset="0"/>
              </a:rPr>
              <a:t>político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63FB441-AC07-42D6-BA73-30EDC61B43B5}"/>
              </a:ext>
            </a:extLst>
          </p:cNvPr>
          <p:cNvSpPr/>
          <p:nvPr/>
        </p:nvSpPr>
        <p:spPr>
          <a:xfrm>
            <a:off x="4513461" y="356198"/>
            <a:ext cx="2183142" cy="1196537"/>
          </a:xfrm>
          <a:prstGeom prst="ellipse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</a:rPr>
              <a:t>Marco legal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BB701B-FDB9-49C9-B963-59FB020BFF73}"/>
              </a:ext>
            </a:extLst>
          </p:cNvPr>
          <p:cNvSpPr txBox="1"/>
          <p:nvPr/>
        </p:nvSpPr>
        <p:spPr>
          <a:xfrm>
            <a:off x="56094" y="1639177"/>
            <a:ext cx="2770315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¿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Existe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compromiso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político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niveles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más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altos del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gobierno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la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?</a:t>
            </a:r>
          </a:p>
          <a:p>
            <a:endParaRPr lang="en-US" sz="1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lvl="0" indent="-228600">
              <a:buAutoNum type="arabicPeriod"/>
            </a:pP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Proporciona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una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sólida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coordinación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nivel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nacional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local, con claros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mecanismos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rendición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cuentas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lvl="0" indent="-228600">
              <a:buAutoNum type="arabicPeriod"/>
            </a:pP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Aborda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entornos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línea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fuera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línea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mediante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enfoque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basado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ciclo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vida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lvl="0" indent="-228600">
              <a:buAutoNum type="arabicPeriod"/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Se dirige 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situaciones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lvl="0" indent="-228600">
              <a:buAutoNum type="arabicPeriod"/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Se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conecta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con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otras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políticas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nacionales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locales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pertinentes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(por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ejemplo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contra la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mujer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salud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pública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protección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social,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educación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).</a:t>
            </a:r>
          </a:p>
          <a:p>
            <a:pPr marL="228600" lvl="0" indent="-228600">
              <a:buAutoNum type="arabicPeriod"/>
            </a:pP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Incluye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partes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interesadas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clave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su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diseño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ejecución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evaluación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lvl="0" indent="-228600">
              <a:buAutoNum type="arabicPeriod"/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Tiene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metas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mensurables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con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plazos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determinados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está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sujeto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a un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seguimiento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una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evaluación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sólidos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endParaRPr lang="en-US" sz="11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73D053-CF97-46B5-B3E2-F1E605B54DCB}"/>
              </a:ext>
            </a:extLst>
          </p:cNvPr>
          <p:cNvSpPr/>
          <p:nvPr/>
        </p:nvSpPr>
        <p:spPr>
          <a:xfrm>
            <a:off x="2754778" y="3159237"/>
            <a:ext cx="1183885" cy="118312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52923D-B282-428D-A685-C47475BFD1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968755" y="3381658"/>
            <a:ext cx="755929" cy="7161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A9F876-4643-420E-B0BF-65F23561E388}"/>
              </a:ext>
            </a:extLst>
          </p:cNvPr>
          <p:cNvSpPr txBox="1"/>
          <p:nvPr/>
        </p:nvSpPr>
        <p:spPr>
          <a:xfrm>
            <a:off x="3943133" y="1793065"/>
            <a:ext cx="293446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</a:t>
            </a:r>
            <a:r>
              <a:rPr lang="en-US" sz="10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Existe</a:t>
            </a:r>
            <a:r>
              <a:rPr lang="en-US" sz="1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0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marco</a:t>
            </a:r>
            <a:r>
              <a:rPr lang="en-US" sz="1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legal integral que:</a:t>
            </a:r>
          </a:p>
          <a:p>
            <a:pPr lvl="0"/>
            <a:endParaRPr lang="en-US" sz="1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lvl="0" indent="-228600">
              <a:buAutoNum type="arabicPeriod"/>
            </a:pP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Prohíbe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entornos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sin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excepción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Esto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incluye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física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psicológica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sexual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línea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o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fuera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línea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así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como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negligencia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explotación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venta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trata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prácticas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nocivas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  <a:p>
            <a:pPr marL="228600" lvl="0" indent="-228600">
              <a:buAutoNum type="arabicPeriod"/>
            </a:pP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Proporciona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mecanismos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quejas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denuncias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que son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seguros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adaptados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lvl="0" indent="-228600">
              <a:buAutoNum type="arabicPeriod"/>
            </a:pP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Proporciona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estrictas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obligaciones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notificación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protecciones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quienes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denuncian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el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abuso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infantil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lvl="0" indent="-228600">
              <a:buAutoNum type="arabicPeriod"/>
            </a:pP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Proporciona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acceso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a una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justicia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adaptada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sensible al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género</a:t>
            </a:r>
            <a:endParaRPr lang="en-US" sz="1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lvl="0" indent="-228600">
              <a:buAutoNum type="arabicPeriod"/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Brinda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programas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justicia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restaurativa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remisión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alternativas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a la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detención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para los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que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causan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daño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otros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lvl="0" indent="-228600">
              <a:buAutoNum type="arabicPeriod"/>
            </a:pP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Proporciona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asistencia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jurídica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gratuita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recursos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reparación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efectivos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lvl="0" indent="-228600">
              <a:buAutoNum type="arabicPeriod"/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Pone fin a la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impunidad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1000" dirty="0" err="1">
                <a:latin typeface="Roboto" panose="02000000000000000000" pitchFamily="2" charset="0"/>
                <a:ea typeface="Roboto" panose="02000000000000000000" pitchFamily="2" charset="0"/>
              </a:rPr>
              <a:t>infractores</a:t>
            </a: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E3BF43-9F8A-47B0-A966-60810A6F7F97}"/>
              </a:ext>
            </a:extLst>
          </p:cNvPr>
          <p:cNvSpPr/>
          <p:nvPr/>
        </p:nvSpPr>
        <p:spPr>
          <a:xfrm>
            <a:off x="1052470" y="5299795"/>
            <a:ext cx="5828516" cy="1138075"/>
          </a:xfrm>
          <a:prstGeom prst="rect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900" b="1" i="1" dirty="0"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r>
              <a:rPr lang="en-US" sz="2000" b="1" i="1" dirty="0" err="1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Avances</a:t>
            </a:r>
            <a:r>
              <a:rPr lang="en-US" sz="2000" b="1" i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y </a:t>
            </a:r>
            <a:r>
              <a:rPr lang="en-US" sz="2000" b="1" i="1" dirty="0" err="1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prácticas</a:t>
            </a:r>
            <a:r>
              <a:rPr lang="en-US" sz="2000" b="1" i="1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prometedoras</a:t>
            </a:r>
            <a:endParaRPr lang="en-US" sz="2000" b="1" i="1" dirty="0"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Existe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guía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detallada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ayudar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Estados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miembros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adoptar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enfoque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basado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derechos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dirigido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poner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fin a la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contra los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También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existe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creciente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conjunto de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evidencias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qué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intervenciones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enfoques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son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más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efectivos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reducir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eliminar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Se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insta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los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Estados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miembros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destacar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acciones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emprendidas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previstas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este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ámbito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sus IVN.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Esto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podría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incluir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información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sobre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siguientes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000" b="1" dirty="0" err="1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elementos</a:t>
            </a:r>
            <a:r>
              <a:rPr lang="en-US" sz="1000" b="1" dirty="0">
                <a:solidFill>
                  <a:srgbClr val="FFFF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algn="ctr"/>
            <a:endParaRPr lang="en-US" sz="11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ED91D0-5AFF-456A-BEAF-032EEE4F5D98}"/>
              </a:ext>
            </a:extLst>
          </p:cNvPr>
          <p:cNvSpPr/>
          <p:nvPr/>
        </p:nvSpPr>
        <p:spPr>
          <a:xfrm>
            <a:off x="97148" y="6685106"/>
            <a:ext cx="1385779" cy="914400"/>
          </a:xfrm>
          <a:prstGeom prst="ellipse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 err="1">
                <a:latin typeface="Roboto" panose="02000000000000000000" pitchFamily="2" charset="0"/>
                <a:ea typeface="Roboto" panose="02000000000000000000" pitchFamily="2" charset="0"/>
              </a:rPr>
              <a:t>Prevención</a:t>
            </a:r>
            <a:endParaRPr lang="en-US" sz="12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C7789D5-4181-47E4-BF49-82F338AA8A6C}"/>
              </a:ext>
            </a:extLst>
          </p:cNvPr>
          <p:cNvSpPr/>
          <p:nvPr/>
        </p:nvSpPr>
        <p:spPr>
          <a:xfrm>
            <a:off x="82675" y="8032095"/>
            <a:ext cx="1432322" cy="952533"/>
          </a:xfrm>
          <a:prstGeom prst="ellipse">
            <a:avLst/>
          </a:prstGeom>
          <a:solidFill>
            <a:srgbClr val="CA67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atin typeface="Roboto" panose="02000000000000000000" pitchFamily="2" charset="0"/>
                <a:ea typeface="Roboto" panose="02000000000000000000" pitchFamily="2" charset="0"/>
              </a:rPr>
              <a:t>Respuesta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3BABE9-5B6A-4EFA-A4B7-D2813189BDAF}"/>
              </a:ext>
            </a:extLst>
          </p:cNvPr>
          <p:cNvSpPr txBox="1"/>
          <p:nvPr/>
        </p:nvSpPr>
        <p:spPr>
          <a:xfrm>
            <a:off x="1498962" y="6437870"/>
            <a:ext cx="537268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Los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marcos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legales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de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políticas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abordan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niveles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prevención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los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impulsores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incluso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través</a:t>
            </a:r>
            <a:r>
              <a:rPr lang="en-US" sz="800" dirty="0">
                <a:solidFill>
                  <a:schemeClr val="accent6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Proporciona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una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sólida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coordinación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nivel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nacional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local, con claros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mecanismos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rendición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cuentas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Aborda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formas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entornos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línea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fuera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línea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mediante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enfoque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ciclo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vida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Se dirige 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situaciones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vulnerabilidad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Se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conecta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con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otras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políticas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nacionales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locales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pertinentes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(por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ejemplo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violencia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contra la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mujer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salud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pública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protección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social,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educación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Incluye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todas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partes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interesadas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clave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su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diseño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ejecución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evaluación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Tiene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metas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mensurables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con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plazos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determinados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está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sujeto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a un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seguimiento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una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evaluación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sólidos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endParaRPr lang="en-US" sz="9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D18977-9CC8-41FE-BCAC-E672AAE27AFD}"/>
              </a:ext>
            </a:extLst>
          </p:cNvPr>
          <p:cNvSpPr txBox="1"/>
          <p:nvPr/>
        </p:nvSpPr>
        <p:spPr>
          <a:xfrm>
            <a:off x="1514997" y="8002982"/>
            <a:ext cx="537268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Existen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servicios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integrados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multidisciplinarios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incluidos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servicios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salud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física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mental,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protección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infantil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justicia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educación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bienestar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social – que son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accesibles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todos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en-US" sz="8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niños</a:t>
            </a:r>
            <a:r>
              <a:rPr lang="en-US" sz="8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Tienen una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sólida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cooperación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intersectorial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sistema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referencias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intercambio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información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Cuentan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con la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capacitación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el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apoyo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adecuados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para los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profesionales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incluida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una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inversión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significativa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el personal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asistencia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social.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Tienen altos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estándares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atención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manejo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casos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así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como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inspección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monitoreo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 los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servicios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Brindan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servicios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integrales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con un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seguimiento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adecuado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abordando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las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necesidades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inmediatas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así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como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la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recuperación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reintegración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del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niño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 a largo </a:t>
            </a:r>
            <a:r>
              <a:rPr lang="en-US" sz="800" dirty="0" err="1">
                <a:latin typeface="Roboto" panose="02000000000000000000" pitchFamily="2" charset="0"/>
                <a:ea typeface="Roboto" panose="02000000000000000000" pitchFamily="2" charset="0"/>
              </a:rPr>
              <a:t>plazo</a:t>
            </a:r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</a:p>
          <a:p>
            <a:endParaRPr lang="en-US" sz="900" dirty="0"/>
          </a:p>
        </p:txBody>
      </p:sp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1256C82-C61F-1344-B3E4-0CD0A4E36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48" y="5543816"/>
            <a:ext cx="678815" cy="395227"/>
          </a:xfrm>
          <a:prstGeom prst="rect">
            <a:avLst/>
          </a:prstGeom>
        </p:spPr>
      </p:pic>
      <p:pic>
        <p:nvPicPr>
          <p:cNvPr id="24" name="Graphic 23" descr="Monitor outline">
            <a:extLst>
              <a:ext uri="{FF2B5EF4-FFF2-40B4-BE49-F238E27FC236}">
                <a16:creationId xmlns:a16="http://schemas.microsoft.com/office/drawing/2014/main" id="{04519FA7-B432-CA45-A360-8F2B91B6E3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8070" y="533811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61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474347</TotalTime>
  <Words>3361</Words>
  <Application>Microsoft Macintosh PowerPoint</Application>
  <PresentationFormat>Letter Paper (8.5x11 in)</PresentationFormat>
  <Paragraphs>255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Roboto</vt:lpstr>
      <vt:lpstr>Roboto Thin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Caldeira</dc:creator>
  <cp:lastModifiedBy>Miguel Caldeira</cp:lastModifiedBy>
  <cp:revision>187</cp:revision>
  <dcterms:created xsi:type="dcterms:W3CDTF">2020-11-13T22:02:55Z</dcterms:created>
  <dcterms:modified xsi:type="dcterms:W3CDTF">2021-03-27T06:31:46Z</dcterms:modified>
</cp:coreProperties>
</file>